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306" r:id="rId3"/>
    <p:sldId id="257" r:id="rId4"/>
    <p:sldId id="258" r:id="rId5"/>
    <p:sldId id="308" r:id="rId6"/>
    <p:sldId id="260" r:id="rId7"/>
    <p:sldId id="309" r:id="rId8"/>
    <p:sldId id="293" r:id="rId9"/>
    <p:sldId id="273" r:id="rId10"/>
    <p:sldId id="274" r:id="rId11"/>
    <p:sldId id="275" r:id="rId12"/>
    <p:sldId id="296" r:id="rId13"/>
    <p:sldId id="297" r:id="rId14"/>
    <p:sldId id="298" r:id="rId15"/>
    <p:sldId id="304" r:id="rId16"/>
    <p:sldId id="300" r:id="rId17"/>
    <p:sldId id="305" r:id="rId18"/>
    <p:sldId id="302" r:id="rId19"/>
    <p:sldId id="277" r:id="rId20"/>
    <p:sldId id="278" r:id="rId21"/>
    <p:sldId id="279" r:id="rId22"/>
    <p:sldId id="282" r:id="rId23"/>
    <p:sldId id="280" r:id="rId24"/>
    <p:sldId id="281" r:id="rId25"/>
    <p:sldId id="307" r:id="rId26"/>
    <p:sldId id="283" r:id="rId27"/>
    <p:sldId id="284" r:id="rId28"/>
    <p:sldId id="287" r:id="rId29"/>
    <p:sldId id="285" r:id="rId30"/>
    <p:sldId id="288" r:id="rId31"/>
    <p:sldId id="291" r:id="rId32"/>
    <p:sldId id="292" r:id="rId33"/>
    <p:sldId id="286" r:id="rId34"/>
    <p:sldId id="295" r:id="rId35"/>
    <p:sldId id="29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87" d="100"/>
          <a:sy n="87" d="100"/>
        </p:scale>
        <p:origin x="438" y="9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6.png"/></Relationships>
</file>

<file path=ppt/diagrams/_rels/data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5E573-D2A4-4866-8C08-DB3FBC5D05E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C2289F8-7DD6-4282-825C-F372CD7706F4}">
      <dgm:prSet phldrT="[Text]"/>
      <dgm:spPr/>
      <dgm:t>
        <a:bodyPr/>
        <a:lstStyle/>
        <a:p>
          <a:r>
            <a:rPr lang="en-US" dirty="0"/>
            <a:t>Introduction</a:t>
          </a:r>
        </a:p>
      </dgm:t>
    </dgm:pt>
    <dgm:pt modelId="{A0957AE7-1DA4-4672-9D4F-A104F5A311B3}" type="parTrans" cxnId="{14138A86-09D6-40C2-8C78-6A9FD9296A74}">
      <dgm:prSet/>
      <dgm:spPr/>
      <dgm:t>
        <a:bodyPr/>
        <a:lstStyle/>
        <a:p>
          <a:endParaRPr lang="en-US"/>
        </a:p>
      </dgm:t>
    </dgm:pt>
    <dgm:pt modelId="{8DF7D1BE-25B9-4C51-A8D3-063AD7E65A19}" type="sibTrans" cxnId="{14138A86-09D6-40C2-8C78-6A9FD9296A74}">
      <dgm:prSet/>
      <dgm:spPr/>
      <dgm:t>
        <a:bodyPr/>
        <a:lstStyle/>
        <a:p>
          <a:endParaRPr lang="en-US"/>
        </a:p>
      </dgm:t>
    </dgm:pt>
    <dgm:pt modelId="{D93C8866-E0BA-4D2C-B46F-68E6E91AB4AC}">
      <dgm:prSet phldrT="[Text]"/>
      <dgm:spPr/>
      <dgm:t>
        <a:bodyPr/>
        <a:lstStyle/>
        <a:p>
          <a:r>
            <a:rPr lang="en-US" dirty="0"/>
            <a:t>OpenCV</a:t>
          </a:r>
        </a:p>
      </dgm:t>
    </dgm:pt>
    <dgm:pt modelId="{3BFBBED6-41FC-4EC8-AC3C-76F065EDC511}" type="parTrans" cxnId="{7AC3A03B-493C-441D-BECD-3D81C875BDD4}">
      <dgm:prSet/>
      <dgm:spPr/>
      <dgm:t>
        <a:bodyPr/>
        <a:lstStyle/>
        <a:p>
          <a:endParaRPr lang="en-US"/>
        </a:p>
      </dgm:t>
    </dgm:pt>
    <dgm:pt modelId="{E85AFB47-2A04-40CE-B1A4-B3FB7EF48454}" type="sibTrans" cxnId="{7AC3A03B-493C-441D-BECD-3D81C875BDD4}">
      <dgm:prSet/>
      <dgm:spPr/>
      <dgm:t>
        <a:bodyPr/>
        <a:lstStyle/>
        <a:p>
          <a:endParaRPr lang="en-US"/>
        </a:p>
      </dgm:t>
    </dgm:pt>
    <dgm:pt modelId="{077C9F90-54E4-48A9-8CCA-F29D21DF5CBE}">
      <dgm:prSet phldrT="[Text]"/>
      <dgm:spPr/>
      <dgm:t>
        <a:bodyPr/>
        <a:lstStyle/>
        <a:p>
          <a:r>
            <a:rPr lang="en-US" dirty="0"/>
            <a:t>Approach #1: Template Matching</a:t>
          </a:r>
        </a:p>
      </dgm:t>
    </dgm:pt>
    <dgm:pt modelId="{D9EE3C92-F9CF-44DD-9222-65C1FF54CAC6}" type="parTrans" cxnId="{2D43272C-66DC-4587-B80C-EC6AE57F1459}">
      <dgm:prSet/>
      <dgm:spPr/>
      <dgm:t>
        <a:bodyPr/>
        <a:lstStyle/>
        <a:p>
          <a:endParaRPr lang="en-US"/>
        </a:p>
      </dgm:t>
    </dgm:pt>
    <dgm:pt modelId="{775A95A6-701A-4195-A25C-E198F038A894}" type="sibTrans" cxnId="{2D43272C-66DC-4587-B80C-EC6AE57F1459}">
      <dgm:prSet/>
      <dgm:spPr/>
      <dgm:t>
        <a:bodyPr/>
        <a:lstStyle/>
        <a:p>
          <a:endParaRPr lang="en-US"/>
        </a:p>
      </dgm:t>
    </dgm:pt>
    <dgm:pt modelId="{DB2842E9-2367-4EC7-8953-6D7B8DA4108B}">
      <dgm:prSet/>
      <dgm:spPr/>
      <dgm:t>
        <a:bodyPr/>
        <a:lstStyle/>
        <a:p>
          <a:r>
            <a:rPr lang="en-US" dirty="0"/>
            <a:t>Image Preprocessing</a:t>
          </a:r>
        </a:p>
      </dgm:t>
    </dgm:pt>
    <dgm:pt modelId="{3625E4E0-1A83-4EAB-A9D4-D914C5CAB265}" type="parTrans" cxnId="{282E54C3-F126-4FD2-8970-B9C987CE34EB}">
      <dgm:prSet/>
      <dgm:spPr/>
      <dgm:t>
        <a:bodyPr/>
        <a:lstStyle/>
        <a:p>
          <a:endParaRPr lang="en-US"/>
        </a:p>
      </dgm:t>
    </dgm:pt>
    <dgm:pt modelId="{E3858D9D-D13F-4617-B720-DFE89DEEC3B0}" type="sibTrans" cxnId="{282E54C3-F126-4FD2-8970-B9C987CE34EB}">
      <dgm:prSet/>
      <dgm:spPr/>
      <dgm:t>
        <a:bodyPr/>
        <a:lstStyle/>
        <a:p>
          <a:endParaRPr lang="en-US"/>
        </a:p>
      </dgm:t>
    </dgm:pt>
    <dgm:pt modelId="{635252A1-E967-4633-8198-69C72D6AB4FD}">
      <dgm:prSet/>
      <dgm:spPr/>
      <dgm:t>
        <a:bodyPr/>
        <a:lstStyle/>
        <a:p>
          <a:r>
            <a:rPr lang="en-US" dirty="0"/>
            <a:t>Approach #2: Deep Learning</a:t>
          </a:r>
        </a:p>
      </dgm:t>
    </dgm:pt>
    <dgm:pt modelId="{5DB42E79-300C-4C6F-B4E0-65C38C6554A6}" type="parTrans" cxnId="{978579F6-5D9D-4F6B-BACB-3B9654DE1903}">
      <dgm:prSet/>
      <dgm:spPr/>
      <dgm:t>
        <a:bodyPr/>
        <a:lstStyle/>
        <a:p>
          <a:endParaRPr lang="en-US"/>
        </a:p>
      </dgm:t>
    </dgm:pt>
    <dgm:pt modelId="{E0B90A52-9548-44BA-BB36-4FCE6983438A}" type="sibTrans" cxnId="{978579F6-5D9D-4F6B-BACB-3B9654DE1903}">
      <dgm:prSet/>
      <dgm:spPr/>
      <dgm:t>
        <a:bodyPr/>
        <a:lstStyle/>
        <a:p>
          <a:endParaRPr lang="en-US"/>
        </a:p>
      </dgm:t>
    </dgm:pt>
    <dgm:pt modelId="{4EAB443E-0C8E-4905-91B6-DBB97FF1F120}" type="pres">
      <dgm:prSet presAssocID="{5245E573-D2A4-4866-8C08-DB3FBC5D05EA}" presName="outerComposite" presStyleCnt="0">
        <dgm:presLayoutVars>
          <dgm:chMax val="5"/>
          <dgm:dir/>
          <dgm:resizeHandles val="exact"/>
        </dgm:presLayoutVars>
      </dgm:prSet>
      <dgm:spPr/>
    </dgm:pt>
    <dgm:pt modelId="{77A11356-812A-4991-BD8C-9822702635FE}" type="pres">
      <dgm:prSet presAssocID="{5245E573-D2A4-4866-8C08-DB3FBC5D05EA}" presName="dummyMaxCanvas" presStyleCnt="0">
        <dgm:presLayoutVars/>
      </dgm:prSet>
      <dgm:spPr/>
    </dgm:pt>
    <dgm:pt modelId="{4D84584E-E2EB-4646-8DC3-9B24B6A7F86C}" type="pres">
      <dgm:prSet presAssocID="{5245E573-D2A4-4866-8C08-DB3FBC5D05EA}" presName="FiveNodes_1" presStyleLbl="node1" presStyleIdx="0" presStyleCnt="5">
        <dgm:presLayoutVars>
          <dgm:bulletEnabled val="1"/>
        </dgm:presLayoutVars>
      </dgm:prSet>
      <dgm:spPr/>
    </dgm:pt>
    <dgm:pt modelId="{23A8D136-E279-4F06-A1B1-449782CA7E1A}" type="pres">
      <dgm:prSet presAssocID="{5245E573-D2A4-4866-8C08-DB3FBC5D05EA}" presName="FiveNodes_2" presStyleLbl="node1" presStyleIdx="1" presStyleCnt="5">
        <dgm:presLayoutVars>
          <dgm:bulletEnabled val="1"/>
        </dgm:presLayoutVars>
      </dgm:prSet>
      <dgm:spPr/>
    </dgm:pt>
    <dgm:pt modelId="{5E4497F4-C8E5-4CF8-A5FD-62FD80C13261}" type="pres">
      <dgm:prSet presAssocID="{5245E573-D2A4-4866-8C08-DB3FBC5D05EA}" presName="FiveNodes_3" presStyleLbl="node1" presStyleIdx="2" presStyleCnt="5">
        <dgm:presLayoutVars>
          <dgm:bulletEnabled val="1"/>
        </dgm:presLayoutVars>
      </dgm:prSet>
      <dgm:spPr/>
    </dgm:pt>
    <dgm:pt modelId="{038648B3-29CC-42E0-AEFC-79EC17F05FA2}" type="pres">
      <dgm:prSet presAssocID="{5245E573-D2A4-4866-8C08-DB3FBC5D05EA}" presName="FiveNodes_4" presStyleLbl="node1" presStyleIdx="3" presStyleCnt="5">
        <dgm:presLayoutVars>
          <dgm:bulletEnabled val="1"/>
        </dgm:presLayoutVars>
      </dgm:prSet>
      <dgm:spPr/>
    </dgm:pt>
    <dgm:pt modelId="{8581A288-23D7-46B1-9374-31651546514F}" type="pres">
      <dgm:prSet presAssocID="{5245E573-D2A4-4866-8C08-DB3FBC5D05EA}" presName="FiveNodes_5" presStyleLbl="node1" presStyleIdx="4" presStyleCnt="5">
        <dgm:presLayoutVars>
          <dgm:bulletEnabled val="1"/>
        </dgm:presLayoutVars>
      </dgm:prSet>
      <dgm:spPr/>
    </dgm:pt>
    <dgm:pt modelId="{F524828F-FA06-4EEA-A2CE-6D1DEFE6265F}" type="pres">
      <dgm:prSet presAssocID="{5245E573-D2A4-4866-8C08-DB3FBC5D05EA}" presName="FiveConn_1-2" presStyleLbl="fgAccFollowNode1" presStyleIdx="0" presStyleCnt="4">
        <dgm:presLayoutVars>
          <dgm:bulletEnabled val="1"/>
        </dgm:presLayoutVars>
      </dgm:prSet>
      <dgm:spPr/>
    </dgm:pt>
    <dgm:pt modelId="{41A2CA18-505D-4DD5-82AE-7C97A5BCC8C1}" type="pres">
      <dgm:prSet presAssocID="{5245E573-D2A4-4866-8C08-DB3FBC5D05EA}" presName="FiveConn_2-3" presStyleLbl="fgAccFollowNode1" presStyleIdx="1" presStyleCnt="4">
        <dgm:presLayoutVars>
          <dgm:bulletEnabled val="1"/>
        </dgm:presLayoutVars>
      </dgm:prSet>
      <dgm:spPr/>
    </dgm:pt>
    <dgm:pt modelId="{E3334CB7-4CC3-409C-94F2-D5D04D7C525E}" type="pres">
      <dgm:prSet presAssocID="{5245E573-D2A4-4866-8C08-DB3FBC5D05EA}" presName="FiveConn_3-4" presStyleLbl="fgAccFollowNode1" presStyleIdx="2" presStyleCnt="4">
        <dgm:presLayoutVars>
          <dgm:bulletEnabled val="1"/>
        </dgm:presLayoutVars>
      </dgm:prSet>
      <dgm:spPr/>
    </dgm:pt>
    <dgm:pt modelId="{4B8DBFCF-B1D7-41A2-99B5-08544D268721}" type="pres">
      <dgm:prSet presAssocID="{5245E573-D2A4-4866-8C08-DB3FBC5D05EA}" presName="FiveConn_4-5" presStyleLbl="fgAccFollowNode1" presStyleIdx="3" presStyleCnt="4">
        <dgm:presLayoutVars>
          <dgm:bulletEnabled val="1"/>
        </dgm:presLayoutVars>
      </dgm:prSet>
      <dgm:spPr/>
    </dgm:pt>
    <dgm:pt modelId="{CCF8D330-E4BE-43B5-8ACD-02530C1FDFA6}" type="pres">
      <dgm:prSet presAssocID="{5245E573-D2A4-4866-8C08-DB3FBC5D05EA}" presName="FiveNodes_1_text" presStyleLbl="node1" presStyleIdx="4" presStyleCnt="5">
        <dgm:presLayoutVars>
          <dgm:bulletEnabled val="1"/>
        </dgm:presLayoutVars>
      </dgm:prSet>
      <dgm:spPr/>
    </dgm:pt>
    <dgm:pt modelId="{D2AEB5A3-8DBA-4282-A5E5-CDD96464E55C}" type="pres">
      <dgm:prSet presAssocID="{5245E573-D2A4-4866-8C08-DB3FBC5D05EA}" presName="FiveNodes_2_text" presStyleLbl="node1" presStyleIdx="4" presStyleCnt="5">
        <dgm:presLayoutVars>
          <dgm:bulletEnabled val="1"/>
        </dgm:presLayoutVars>
      </dgm:prSet>
      <dgm:spPr/>
    </dgm:pt>
    <dgm:pt modelId="{EBC01194-8CD6-49F7-A2BA-6E0D4C050B7D}" type="pres">
      <dgm:prSet presAssocID="{5245E573-D2A4-4866-8C08-DB3FBC5D05EA}" presName="FiveNodes_3_text" presStyleLbl="node1" presStyleIdx="4" presStyleCnt="5">
        <dgm:presLayoutVars>
          <dgm:bulletEnabled val="1"/>
        </dgm:presLayoutVars>
      </dgm:prSet>
      <dgm:spPr/>
    </dgm:pt>
    <dgm:pt modelId="{E9C2DD8F-2837-446C-8E15-C72A647DF8FD}" type="pres">
      <dgm:prSet presAssocID="{5245E573-D2A4-4866-8C08-DB3FBC5D05EA}" presName="FiveNodes_4_text" presStyleLbl="node1" presStyleIdx="4" presStyleCnt="5">
        <dgm:presLayoutVars>
          <dgm:bulletEnabled val="1"/>
        </dgm:presLayoutVars>
      </dgm:prSet>
      <dgm:spPr/>
    </dgm:pt>
    <dgm:pt modelId="{66C5EFE2-66E1-4A18-BC87-71FEC27EAAC5}" type="pres">
      <dgm:prSet presAssocID="{5245E573-D2A4-4866-8C08-DB3FBC5D05EA}" presName="FiveNodes_5_text" presStyleLbl="node1" presStyleIdx="4" presStyleCnt="5">
        <dgm:presLayoutVars>
          <dgm:bulletEnabled val="1"/>
        </dgm:presLayoutVars>
      </dgm:prSet>
      <dgm:spPr/>
    </dgm:pt>
  </dgm:ptLst>
  <dgm:cxnLst>
    <dgm:cxn modelId="{104AC0DB-E592-4F56-9DF7-9D470A4CAAF9}" type="presOf" srcId="{635252A1-E967-4633-8198-69C72D6AB4FD}" destId="{66C5EFE2-66E1-4A18-BC87-71FEC27EAAC5}" srcOrd="1" destOrd="0" presId="urn:microsoft.com/office/officeart/2005/8/layout/vProcess5"/>
    <dgm:cxn modelId="{2D43272C-66DC-4587-B80C-EC6AE57F1459}" srcId="{5245E573-D2A4-4866-8C08-DB3FBC5D05EA}" destId="{077C9F90-54E4-48A9-8CCA-F29D21DF5CBE}" srcOrd="3" destOrd="0" parTransId="{D9EE3C92-F9CF-44DD-9222-65C1FF54CAC6}" sibTransId="{775A95A6-701A-4195-A25C-E198F038A894}"/>
    <dgm:cxn modelId="{D33DAA44-FDAD-4A5B-A565-7B025B9B3B09}" type="presOf" srcId="{8DF7D1BE-25B9-4C51-A8D3-063AD7E65A19}" destId="{F524828F-FA06-4EEA-A2CE-6D1DEFE6265F}" srcOrd="0" destOrd="0" presId="urn:microsoft.com/office/officeart/2005/8/layout/vProcess5"/>
    <dgm:cxn modelId="{C3E8315D-CC01-4ECD-9916-8D44B0EF9516}" type="presOf" srcId="{FC2289F8-7DD6-4282-825C-F372CD7706F4}" destId="{4D84584E-E2EB-4646-8DC3-9B24B6A7F86C}" srcOrd="0" destOrd="0" presId="urn:microsoft.com/office/officeart/2005/8/layout/vProcess5"/>
    <dgm:cxn modelId="{0281908C-A2CC-4290-982E-0B8E584839EB}" type="presOf" srcId="{5245E573-D2A4-4866-8C08-DB3FBC5D05EA}" destId="{4EAB443E-0C8E-4905-91B6-DBB97FF1F120}" srcOrd="0" destOrd="0" presId="urn:microsoft.com/office/officeart/2005/8/layout/vProcess5"/>
    <dgm:cxn modelId="{2A8E2495-8268-4743-AFE1-09AD8878687A}" type="presOf" srcId="{E85AFB47-2A04-40CE-B1A4-B3FB7EF48454}" destId="{41A2CA18-505D-4DD5-82AE-7C97A5BCC8C1}" srcOrd="0" destOrd="0" presId="urn:microsoft.com/office/officeart/2005/8/layout/vProcess5"/>
    <dgm:cxn modelId="{96DD044F-C968-4B27-B84C-FB7925C87B3A}" type="presOf" srcId="{DB2842E9-2367-4EC7-8953-6D7B8DA4108B}" destId="{EBC01194-8CD6-49F7-A2BA-6E0D4C050B7D}" srcOrd="1" destOrd="0" presId="urn:microsoft.com/office/officeart/2005/8/layout/vProcess5"/>
    <dgm:cxn modelId="{9818446D-3836-462E-B2B6-9D7FB897F6D9}" type="presOf" srcId="{FC2289F8-7DD6-4282-825C-F372CD7706F4}" destId="{CCF8D330-E4BE-43B5-8ACD-02530C1FDFA6}" srcOrd="1" destOrd="0" presId="urn:microsoft.com/office/officeart/2005/8/layout/vProcess5"/>
    <dgm:cxn modelId="{34BC05A2-A81D-406F-AE9E-295562B7C009}" type="presOf" srcId="{D93C8866-E0BA-4D2C-B46F-68E6E91AB4AC}" destId="{23A8D136-E279-4F06-A1B1-449782CA7E1A}" srcOrd="0" destOrd="0" presId="urn:microsoft.com/office/officeart/2005/8/layout/vProcess5"/>
    <dgm:cxn modelId="{CBAB5BC0-C909-4BF2-BE85-8AA02061A587}" type="presOf" srcId="{775A95A6-701A-4195-A25C-E198F038A894}" destId="{4B8DBFCF-B1D7-41A2-99B5-08544D268721}" srcOrd="0" destOrd="0" presId="urn:microsoft.com/office/officeart/2005/8/layout/vProcess5"/>
    <dgm:cxn modelId="{7AC3A03B-493C-441D-BECD-3D81C875BDD4}" srcId="{5245E573-D2A4-4866-8C08-DB3FBC5D05EA}" destId="{D93C8866-E0BA-4D2C-B46F-68E6E91AB4AC}" srcOrd="1" destOrd="0" parTransId="{3BFBBED6-41FC-4EC8-AC3C-76F065EDC511}" sibTransId="{E85AFB47-2A04-40CE-B1A4-B3FB7EF48454}"/>
    <dgm:cxn modelId="{978579F6-5D9D-4F6B-BACB-3B9654DE1903}" srcId="{5245E573-D2A4-4866-8C08-DB3FBC5D05EA}" destId="{635252A1-E967-4633-8198-69C72D6AB4FD}" srcOrd="4" destOrd="0" parTransId="{5DB42E79-300C-4C6F-B4E0-65C38C6554A6}" sibTransId="{E0B90A52-9548-44BA-BB36-4FCE6983438A}"/>
    <dgm:cxn modelId="{A50AA172-EF75-412D-A9EB-10DFEDDFD795}" type="presOf" srcId="{077C9F90-54E4-48A9-8CCA-F29D21DF5CBE}" destId="{E9C2DD8F-2837-446C-8E15-C72A647DF8FD}" srcOrd="1" destOrd="0" presId="urn:microsoft.com/office/officeart/2005/8/layout/vProcess5"/>
    <dgm:cxn modelId="{963E1D27-ED1D-4D1E-B168-32C7A7B73336}" type="presOf" srcId="{D93C8866-E0BA-4D2C-B46F-68E6E91AB4AC}" destId="{D2AEB5A3-8DBA-4282-A5E5-CDD96464E55C}" srcOrd="1" destOrd="0" presId="urn:microsoft.com/office/officeart/2005/8/layout/vProcess5"/>
    <dgm:cxn modelId="{282E54C3-F126-4FD2-8970-B9C987CE34EB}" srcId="{5245E573-D2A4-4866-8C08-DB3FBC5D05EA}" destId="{DB2842E9-2367-4EC7-8953-6D7B8DA4108B}" srcOrd="2" destOrd="0" parTransId="{3625E4E0-1A83-4EAB-A9D4-D914C5CAB265}" sibTransId="{E3858D9D-D13F-4617-B720-DFE89DEEC3B0}"/>
    <dgm:cxn modelId="{484178EE-FF17-41B9-BCF4-C546B61DF83D}" type="presOf" srcId="{635252A1-E967-4633-8198-69C72D6AB4FD}" destId="{8581A288-23D7-46B1-9374-31651546514F}" srcOrd="0" destOrd="0" presId="urn:microsoft.com/office/officeart/2005/8/layout/vProcess5"/>
    <dgm:cxn modelId="{FCFB1ABC-1965-4F2D-BDF9-6D90084DAD4C}" type="presOf" srcId="{DB2842E9-2367-4EC7-8953-6D7B8DA4108B}" destId="{5E4497F4-C8E5-4CF8-A5FD-62FD80C13261}" srcOrd="0" destOrd="0" presId="urn:microsoft.com/office/officeart/2005/8/layout/vProcess5"/>
    <dgm:cxn modelId="{C51472A3-B6E8-4FD6-AFAB-831F822590FD}" type="presOf" srcId="{E3858D9D-D13F-4617-B720-DFE89DEEC3B0}" destId="{E3334CB7-4CC3-409C-94F2-D5D04D7C525E}" srcOrd="0" destOrd="0" presId="urn:microsoft.com/office/officeart/2005/8/layout/vProcess5"/>
    <dgm:cxn modelId="{14138A86-09D6-40C2-8C78-6A9FD9296A74}" srcId="{5245E573-D2A4-4866-8C08-DB3FBC5D05EA}" destId="{FC2289F8-7DD6-4282-825C-F372CD7706F4}" srcOrd="0" destOrd="0" parTransId="{A0957AE7-1DA4-4672-9D4F-A104F5A311B3}" sibTransId="{8DF7D1BE-25B9-4C51-A8D3-063AD7E65A19}"/>
    <dgm:cxn modelId="{698B4294-61C4-4CE1-9E6B-A94906AE3EF9}" type="presOf" srcId="{077C9F90-54E4-48A9-8CCA-F29D21DF5CBE}" destId="{038648B3-29CC-42E0-AEFC-79EC17F05FA2}" srcOrd="0" destOrd="0" presId="urn:microsoft.com/office/officeart/2005/8/layout/vProcess5"/>
    <dgm:cxn modelId="{5F70AC3F-6255-4957-B7E3-382ED6DAFAA3}" type="presParOf" srcId="{4EAB443E-0C8E-4905-91B6-DBB97FF1F120}" destId="{77A11356-812A-4991-BD8C-9822702635FE}" srcOrd="0" destOrd="0" presId="urn:microsoft.com/office/officeart/2005/8/layout/vProcess5"/>
    <dgm:cxn modelId="{3DACDD82-A58A-48B8-A09A-BA163EA54AA6}" type="presParOf" srcId="{4EAB443E-0C8E-4905-91B6-DBB97FF1F120}" destId="{4D84584E-E2EB-4646-8DC3-9B24B6A7F86C}" srcOrd="1" destOrd="0" presId="urn:microsoft.com/office/officeart/2005/8/layout/vProcess5"/>
    <dgm:cxn modelId="{D9C695D6-42DC-4AC6-915D-329F2A6EB7E1}" type="presParOf" srcId="{4EAB443E-0C8E-4905-91B6-DBB97FF1F120}" destId="{23A8D136-E279-4F06-A1B1-449782CA7E1A}" srcOrd="2" destOrd="0" presId="urn:microsoft.com/office/officeart/2005/8/layout/vProcess5"/>
    <dgm:cxn modelId="{7FFD3E77-21D0-411B-9C88-273C964D2994}" type="presParOf" srcId="{4EAB443E-0C8E-4905-91B6-DBB97FF1F120}" destId="{5E4497F4-C8E5-4CF8-A5FD-62FD80C13261}" srcOrd="3" destOrd="0" presId="urn:microsoft.com/office/officeart/2005/8/layout/vProcess5"/>
    <dgm:cxn modelId="{D5393C3F-2398-459F-A575-E127D9360577}" type="presParOf" srcId="{4EAB443E-0C8E-4905-91B6-DBB97FF1F120}" destId="{038648B3-29CC-42E0-AEFC-79EC17F05FA2}" srcOrd="4" destOrd="0" presId="urn:microsoft.com/office/officeart/2005/8/layout/vProcess5"/>
    <dgm:cxn modelId="{D6E33415-8C7A-4261-9110-3757C7DD8EB9}" type="presParOf" srcId="{4EAB443E-0C8E-4905-91B6-DBB97FF1F120}" destId="{8581A288-23D7-46B1-9374-31651546514F}" srcOrd="5" destOrd="0" presId="urn:microsoft.com/office/officeart/2005/8/layout/vProcess5"/>
    <dgm:cxn modelId="{9C06BDB6-1FE3-48E9-88DA-39B8A6C00009}" type="presParOf" srcId="{4EAB443E-0C8E-4905-91B6-DBB97FF1F120}" destId="{F524828F-FA06-4EEA-A2CE-6D1DEFE6265F}" srcOrd="6" destOrd="0" presId="urn:microsoft.com/office/officeart/2005/8/layout/vProcess5"/>
    <dgm:cxn modelId="{59635ADB-1DA1-459D-9E59-E1B65B2E3944}" type="presParOf" srcId="{4EAB443E-0C8E-4905-91B6-DBB97FF1F120}" destId="{41A2CA18-505D-4DD5-82AE-7C97A5BCC8C1}" srcOrd="7" destOrd="0" presId="urn:microsoft.com/office/officeart/2005/8/layout/vProcess5"/>
    <dgm:cxn modelId="{4EEC28FB-E9E7-42D0-AFFB-1B9E00912B87}" type="presParOf" srcId="{4EAB443E-0C8E-4905-91B6-DBB97FF1F120}" destId="{E3334CB7-4CC3-409C-94F2-D5D04D7C525E}" srcOrd="8" destOrd="0" presId="urn:microsoft.com/office/officeart/2005/8/layout/vProcess5"/>
    <dgm:cxn modelId="{8D70E83B-9B64-4163-9BE3-73170BEADEA6}" type="presParOf" srcId="{4EAB443E-0C8E-4905-91B6-DBB97FF1F120}" destId="{4B8DBFCF-B1D7-41A2-99B5-08544D268721}" srcOrd="9" destOrd="0" presId="urn:microsoft.com/office/officeart/2005/8/layout/vProcess5"/>
    <dgm:cxn modelId="{05F47E9D-1B6E-4415-A732-826910C56D0F}" type="presParOf" srcId="{4EAB443E-0C8E-4905-91B6-DBB97FF1F120}" destId="{CCF8D330-E4BE-43B5-8ACD-02530C1FDFA6}" srcOrd="10" destOrd="0" presId="urn:microsoft.com/office/officeart/2005/8/layout/vProcess5"/>
    <dgm:cxn modelId="{22B4A450-3E58-4299-AD00-0B2AEF013025}" type="presParOf" srcId="{4EAB443E-0C8E-4905-91B6-DBB97FF1F120}" destId="{D2AEB5A3-8DBA-4282-A5E5-CDD96464E55C}" srcOrd="11" destOrd="0" presId="urn:microsoft.com/office/officeart/2005/8/layout/vProcess5"/>
    <dgm:cxn modelId="{200F62F9-3AD8-4FBF-A272-30644D015B83}" type="presParOf" srcId="{4EAB443E-0C8E-4905-91B6-DBB97FF1F120}" destId="{EBC01194-8CD6-49F7-A2BA-6E0D4C050B7D}" srcOrd="12" destOrd="0" presId="urn:microsoft.com/office/officeart/2005/8/layout/vProcess5"/>
    <dgm:cxn modelId="{E9D6D792-F854-4D07-B6EB-8DC08666BFD5}" type="presParOf" srcId="{4EAB443E-0C8E-4905-91B6-DBB97FF1F120}" destId="{E9C2DD8F-2837-446C-8E15-C72A647DF8FD}" srcOrd="13" destOrd="0" presId="urn:microsoft.com/office/officeart/2005/8/layout/vProcess5"/>
    <dgm:cxn modelId="{78377CAF-5E02-4FBA-95FC-9C78762C182E}" type="presParOf" srcId="{4EAB443E-0C8E-4905-91B6-DBB97FF1F120}" destId="{66C5EFE2-66E1-4A18-BC87-71FEC27EAAC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26AD0B-FEEE-4E8A-9D11-6361E45E8C5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5DAD139-2FC0-4B58-9B57-AB1C2DD00FFC}">
      <dgm:prSet phldrT="[Text]"/>
      <dgm:spPr/>
      <dgm:t>
        <a:bodyPr/>
        <a:lstStyle/>
        <a:p>
          <a:r>
            <a:rPr lang="en-US" dirty="0"/>
            <a:t>Primary</a:t>
          </a:r>
        </a:p>
      </dgm:t>
    </dgm:pt>
    <dgm:pt modelId="{9482FDCE-21B8-4350-BB4B-B093FCB5402C}" type="parTrans" cxnId="{ACCC142E-2F04-4C84-A009-1906091E92A1}">
      <dgm:prSet/>
      <dgm:spPr/>
      <dgm:t>
        <a:bodyPr/>
        <a:lstStyle/>
        <a:p>
          <a:endParaRPr lang="en-US"/>
        </a:p>
      </dgm:t>
    </dgm:pt>
    <dgm:pt modelId="{9CD02338-1A30-4096-9DD0-674F2A40C4BD}" type="sibTrans" cxnId="{ACCC142E-2F04-4C84-A009-1906091E92A1}">
      <dgm:prSet/>
      <dgm:spPr/>
      <dgm:t>
        <a:bodyPr/>
        <a:lstStyle/>
        <a:p>
          <a:endParaRPr lang="en-US"/>
        </a:p>
      </dgm:t>
    </dgm:pt>
    <dgm:pt modelId="{86CD3BFE-3DC8-4B3B-BAA9-FBD3BB6E69EB}">
      <dgm:prSet phldrT="[Text]"/>
      <dgm:spPr/>
      <dgm:t>
        <a:bodyPr/>
        <a:lstStyle/>
        <a:p>
          <a:r>
            <a:rPr lang="en-US" dirty="0"/>
            <a:t>Develop automated system that can accurately segment an image of a rack into its component SKUs</a:t>
          </a:r>
        </a:p>
      </dgm:t>
    </dgm:pt>
    <dgm:pt modelId="{598AFCAC-45FE-4E27-8058-3EA4F97F8A71}" type="parTrans" cxnId="{0BB594BE-1128-4386-9BF1-D080C78E5309}">
      <dgm:prSet/>
      <dgm:spPr/>
      <dgm:t>
        <a:bodyPr/>
        <a:lstStyle/>
        <a:p>
          <a:endParaRPr lang="en-US"/>
        </a:p>
      </dgm:t>
    </dgm:pt>
    <dgm:pt modelId="{B1F16DC0-03ED-41B6-B8EA-D85908593A38}" type="sibTrans" cxnId="{0BB594BE-1128-4386-9BF1-D080C78E5309}">
      <dgm:prSet/>
      <dgm:spPr/>
      <dgm:t>
        <a:bodyPr/>
        <a:lstStyle/>
        <a:p>
          <a:endParaRPr lang="en-US"/>
        </a:p>
      </dgm:t>
    </dgm:pt>
    <dgm:pt modelId="{3BA068CC-637F-419A-B729-4DBC4DEDA5DE}">
      <dgm:prSet phldrT="[Text]"/>
      <dgm:spPr/>
      <dgm:t>
        <a:bodyPr/>
        <a:lstStyle/>
        <a:p>
          <a:r>
            <a:rPr lang="en-US" dirty="0"/>
            <a:t>Stretch</a:t>
          </a:r>
        </a:p>
      </dgm:t>
    </dgm:pt>
    <dgm:pt modelId="{22F48060-E415-44BA-94E6-9F998B24DE79}" type="parTrans" cxnId="{241CEC3C-8863-4C29-A820-ECFF87241453}">
      <dgm:prSet/>
      <dgm:spPr/>
      <dgm:t>
        <a:bodyPr/>
        <a:lstStyle/>
        <a:p>
          <a:endParaRPr lang="en-US"/>
        </a:p>
      </dgm:t>
    </dgm:pt>
    <dgm:pt modelId="{D4FC574E-032A-417E-AB31-AEF97964DF6A}" type="sibTrans" cxnId="{241CEC3C-8863-4C29-A820-ECFF87241453}">
      <dgm:prSet/>
      <dgm:spPr/>
      <dgm:t>
        <a:bodyPr/>
        <a:lstStyle/>
        <a:p>
          <a:endParaRPr lang="en-US"/>
        </a:p>
      </dgm:t>
    </dgm:pt>
    <dgm:pt modelId="{E1ADCB67-8505-42FF-B17E-1E818C4DE1A1}">
      <dgm:prSet phldrT="[Text]"/>
      <dgm:spPr/>
      <dgm:t>
        <a:bodyPr/>
        <a:lstStyle/>
        <a:p>
          <a:r>
            <a:rPr lang="en-US" dirty="0"/>
            <a:t>Refine system to map segment images to their corresponding SKUs (i.e. Snickers, Kit-Kat, etc.)</a:t>
          </a:r>
        </a:p>
      </dgm:t>
    </dgm:pt>
    <dgm:pt modelId="{4B78FEEC-B177-47F7-B95B-412D0B39792C}" type="parTrans" cxnId="{F7027487-7580-4BFC-9953-7B9F0C9A6489}">
      <dgm:prSet/>
      <dgm:spPr/>
      <dgm:t>
        <a:bodyPr/>
        <a:lstStyle/>
        <a:p>
          <a:endParaRPr lang="en-US"/>
        </a:p>
      </dgm:t>
    </dgm:pt>
    <dgm:pt modelId="{7ED409CB-C074-4905-9F40-F4544F0C713F}" type="sibTrans" cxnId="{F7027487-7580-4BFC-9953-7B9F0C9A6489}">
      <dgm:prSet/>
      <dgm:spPr/>
      <dgm:t>
        <a:bodyPr/>
        <a:lstStyle/>
        <a:p>
          <a:endParaRPr lang="en-US"/>
        </a:p>
      </dgm:t>
    </dgm:pt>
    <dgm:pt modelId="{4AE435E4-B2B6-47E9-966B-7A4C4276FE60}">
      <dgm:prSet phldrT="[Text]"/>
      <dgm:spPr/>
      <dgm:t>
        <a:bodyPr/>
        <a:lstStyle/>
        <a:p>
          <a:r>
            <a:rPr lang="en-US" dirty="0"/>
            <a:t>Future State</a:t>
          </a:r>
        </a:p>
      </dgm:t>
    </dgm:pt>
    <dgm:pt modelId="{A05FD03F-20B6-467F-AC1A-6AA004357813}" type="parTrans" cxnId="{77EB3759-FD22-472E-9544-EC908E7F323C}">
      <dgm:prSet/>
      <dgm:spPr/>
      <dgm:t>
        <a:bodyPr/>
        <a:lstStyle/>
        <a:p>
          <a:endParaRPr lang="en-US"/>
        </a:p>
      </dgm:t>
    </dgm:pt>
    <dgm:pt modelId="{C973311F-9A9C-42A1-9900-02C898061113}" type="sibTrans" cxnId="{77EB3759-FD22-472E-9544-EC908E7F323C}">
      <dgm:prSet/>
      <dgm:spPr/>
      <dgm:t>
        <a:bodyPr/>
        <a:lstStyle/>
        <a:p>
          <a:endParaRPr lang="en-US"/>
        </a:p>
      </dgm:t>
    </dgm:pt>
    <dgm:pt modelId="{39C7E768-F155-439A-9197-EB3B6E2E81FF}">
      <dgm:prSet phldrT="[Text]"/>
      <dgm:spPr/>
      <dgm:t>
        <a:bodyPr/>
        <a:lstStyle/>
        <a:p>
          <a:r>
            <a:rPr lang="en-US" dirty="0"/>
            <a:t>Further refine to estimate the stock level of an SKU (i.e. “fully stocked”, “almost out”, “out of stock”) and link with automated (or semi-automated) restock system</a:t>
          </a:r>
        </a:p>
      </dgm:t>
    </dgm:pt>
    <dgm:pt modelId="{20F8B713-CDC8-460B-9B55-212FC862D056}" type="parTrans" cxnId="{C55EF46D-C0AF-4E98-9473-75DB816E7CD9}">
      <dgm:prSet/>
      <dgm:spPr/>
      <dgm:t>
        <a:bodyPr/>
        <a:lstStyle/>
        <a:p>
          <a:endParaRPr lang="en-US"/>
        </a:p>
      </dgm:t>
    </dgm:pt>
    <dgm:pt modelId="{F78D119E-4B47-4DB2-B3A2-ABCEF270EFBB}" type="sibTrans" cxnId="{C55EF46D-C0AF-4E98-9473-75DB816E7CD9}">
      <dgm:prSet/>
      <dgm:spPr/>
      <dgm:t>
        <a:bodyPr/>
        <a:lstStyle/>
        <a:p>
          <a:endParaRPr lang="en-US"/>
        </a:p>
      </dgm:t>
    </dgm:pt>
    <dgm:pt modelId="{88E01E1C-682B-4D45-AAAF-B788C86A0F68}" type="pres">
      <dgm:prSet presAssocID="{4F26AD0B-FEEE-4E8A-9D11-6361E45E8C51}" presName="Name0" presStyleCnt="0">
        <dgm:presLayoutVars>
          <dgm:dir/>
          <dgm:animLvl val="lvl"/>
          <dgm:resizeHandles val="exact"/>
        </dgm:presLayoutVars>
      </dgm:prSet>
      <dgm:spPr/>
    </dgm:pt>
    <dgm:pt modelId="{5D93C234-E956-49B3-AE2B-5621AC604EED}" type="pres">
      <dgm:prSet presAssocID="{4AE435E4-B2B6-47E9-966B-7A4C4276FE60}" presName="boxAndChildren" presStyleCnt="0"/>
      <dgm:spPr/>
    </dgm:pt>
    <dgm:pt modelId="{B293E270-08BA-45EF-9311-596E0CAABE74}" type="pres">
      <dgm:prSet presAssocID="{4AE435E4-B2B6-47E9-966B-7A4C4276FE60}" presName="parentTextBox" presStyleLbl="node1" presStyleIdx="0" presStyleCnt="3"/>
      <dgm:spPr/>
    </dgm:pt>
    <dgm:pt modelId="{99274B23-9848-44D7-8719-2DED3482E0D9}" type="pres">
      <dgm:prSet presAssocID="{4AE435E4-B2B6-47E9-966B-7A4C4276FE60}" presName="entireBox" presStyleLbl="node1" presStyleIdx="0" presStyleCnt="3"/>
      <dgm:spPr/>
    </dgm:pt>
    <dgm:pt modelId="{568B4AA6-ACF6-4BDC-B82C-F0F92F3BE725}" type="pres">
      <dgm:prSet presAssocID="{4AE435E4-B2B6-47E9-966B-7A4C4276FE60}" presName="descendantBox" presStyleCnt="0"/>
      <dgm:spPr/>
    </dgm:pt>
    <dgm:pt modelId="{D478561C-7365-430B-B9FD-4556E9F2989F}" type="pres">
      <dgm:prSet presAssocID="{39C7E768-F155-439A-9197-EB3B6E2E81FF}" presName="childTextBox" presStyleLbl="fgAccFollowNode1" presStyleIdx="0" presStyleCnt="3">
        <dgm:presLayoutVars>
          <dgm:bulletEnabled val="1"/>
        </dgm:presLayoutVars>
      </dgm:prSet>
      <dgm:spPr/>
    </dgm:pt>
    <dgm:pt modelId="{4C6B1326-A87A-4BA5-92D6-EE3BCCD92768}" type="pres">
      <dgm:prSet presAssocID="{D4FC574E-032A-417E-AB31-AEF97964DF6A}" presName="sp" presStyleCnt="0"/>
      <dgm:spPr/>
    </dgm:pt>
    <dgm:pt modelId="{C6108994-C28D-4740-8C19-4FD813FAD377}" type="pres">
      <dgm:prSet presAssocID="{3BA068CC-637F-419A-B729-4DBC4DEDA5DE}" presName="arrowAndChildren" presStyleCnt="0"/>
      <dgm:spPr/>
    </dgm:pt>
    <dgm:pt modelId="{A3988174-8F72-47ED-91F2-E381ECF96FFF}" type="pres">
      <dgm:prSet presAssocID="{3BA068CC-637F-419A-B729-4DBC4DEDA5DE}" presName="parentTextArrow" presStyleLbl="node1" presStyleIdx="0" presStyleCnt="3"/>
      <dgm:spPr/>
    </dgm:pt>
    <dgm:pt modelId="{D33E7CEB-F8DB-498F-B19B-972349886A21}" type="pres">
      <dgm:prSet presAssocID="{3BA068CC-637F-419A-B729-4DBC4DEDA5DE}" presName="arrow" presStyleLbl="node1" presStyleIdx="1" presStyleCnt="3"/>
      <dgm:spPr/>
    </dgm:pt>
    <dgm:pt modelId="{AE6D5709-100B-400A-B901-DA274046C4E9}" type="pres">
      <dgm:prSet presAssocID="{3BA068CC-637F-419A-B729-4DBC4DEDA5DE}" presName="descendantArrow" presStyleCnt="0"/>
      <dgm:spPr/>
    </dgm:pt>
    <dgm:pt modelId="{BC9762E4-D83D-4671-B343-E684E66B8175}" type="pres">
      <dgm:prSet presAssocID="{E1ADCB67-8505-42FF-B17E-1E818C4DE1A1}" presName="childTextArrow" presStyleLbl="fgAccFollowNode1" presStyleIdx="1" presStyleCnt="3">
        <dgm:presLayoutVars>
          <dgm:bulletEnabled val="1"/>
        </dgm:presLayoutVars>
      </dgm:prSet>
      <dgm:spPr/>
    </dgm:pt>
    <dgm:pt modelId="{2F0A81EF-8BA6-4EFC-90FD-D05F596DAD78}" type="pres">
      <dgm:prSet presAssocID="{9CD02338-1A30-4096-9DD0-674F2A40C4BD}" presName="sp" presStyleCnt="0"/>
      <dgm:spPr/>
    </dgm:pt>
    <dgm:pt modelId="{CF2271F2-E807-4869-BBFD-94A51A79FF2D}" type="pres">
      <dgm:prSet presAssocID="{F5DAD139-2FC0-4B58-9B57-AB1C2DD00FFC}" presName="arrowAndChildren" presStyleCnt="0"/>
      <dgm:spPr/>
    </dgm:pt>
    <dgm:pt modelId="{729DD86E-87AD-4B77-B133-332315C7E6D1}" type="pres">
      <dgm:prSet presAssocID="{F5DAD139-2FC0-4B58-9B57-AB1C2DD00FFC}" presName="parentTextArrow" presStyleLbl="node1" presStyleIdx="1" presStyleCnt="3"/>
      <dgm:spPr/>
    </dgm:pt>
    <dgm:pt modelId="{C4389141-20AB-4378-9824-2E9EC30F1E58}" type="pres">
      <dgm:prSet presAssocID="{F5DAD139-2FC0-4B58-9B57-AB1C2DD00FFC}" presName="arrow" presStyleLbl="node1" presStyleIdx="2" presStyleCnt="3"/>
      <dgm:spPr/>
    </dgm:pt>
    <dgm:pt modelId="{13B43DAB-59E4-4E36-9531-65DDD83BFAE8}" type="pres">
      <dgm:prSet presAssocID="{F5DAD139-2FC0-4B58-9B57-AB1C2DD00FFC}" presName="descendantArrow" presStyleCnt="0"/>
      <dgm:spPr/>
    </dgm:pt>
    <dgm:pt modelId="{57DB2F2F-148D-4EE2-94AF-4B1346C2ACCD}" type="pres">
      <dgm:prSet presAssocID="{86CD3BFE-3DC8-4B3B-BAA9-FBD3BB6E69EB}" presName="childTextArrow" presStyleLbl="fgAccFollowNode1" presStyleIdx="2" presStyleCnt="3">
        <dgm:presLayoutVars>
          <dgm:bulletEnabled val="1"/>
        </dgm:presLayoutVars>
      </dgm:prSet>
      <dgm:spPr/>
    </dgm:pt>
  </dgm:ptLst>
  <dgm:cxnLst>
    <dgm:cxn modelId="{AEC1120F-654A-4B33-A907-0DF99D6F324A}" type="presOf" srcId="{F5DAD139-2FC0-4B58-9B57-AB1C2DD00FFC}" destId="{729DD86E-87AD-4B77-B133-332315C7E6D1}" srcOrd="0" destOrd="0" presId="urn:microsoft.com/office/officeart/2005/8/layout/process4"/>
    <dgm:cxn modelId="{ACCC142E-2F04-4C84-A009-1906091E92A1}" srcId="{4F26AD0B-FEEE-4E8A-9D11-6361E45E8C51}" destId="{F5DAD139-2FC0-4B58-9B57-AB1C2DD00FFC}" srcOrd="0" destOrd="0" parTransId="{9482FDCE-21B8-4350-BB4B-B093FCB5402C}" sibTransId="{9CD02338-1A30-4096-9DD0-674F2A40C4BD}"/>
    <dgm:cxn modelId="{7F7B2833-BB04-4D01-81C0-E05266BDD2E7}" type="presOf" srcId="{4F26AD0B-FEEE-4E8A-9D11-6361E45E8C51}" destId="{88E01E1C-682B-4D45-AAAF-B788C86A0F68}" srcOrd="0" destOrd="0" presId="urn:microsoft.com/office/officeart/2005/8/layout/process4"/>
    <dgm:cxn modelId="{77EB3759-FD22-472E-9544-EC908E7F323C}" srcId="{4F26AD0B-FEEE-4E8A-9D11-6361E45E8C51}" destId="{4AE435E4-B2B6-47E9-966B-7A4C4276FE60}" srcOrd="2" destOrd="0" parTransId="{A05FD03F-20B6-467F-AC1A-6AA004357813}" sibTransId="{C973311F-9A9C-42A1-9900-02C898061113}"/>
    <dgm:cxn modelId="{149EA074-72CF-4C8D-B15C-5DFCFE965DA6}" type="presOf" srcId="{4AE435E4-B2B6-47E9-966B-7A4C4276FE60}" destId="{B293E270-08BA-45EF-9311-596E0CAABE74}" srcOrd="0" destOrd="0" presId="urn:microsoft.com/office/officeart/2005/8/layout/process4"/>
    <dgm:cxn modelId="{9C573F30-E7DA-4AC5-8A1A-FAAD170E4C95}" type="presOf" srcId="{4AE435E4-B2B6-47E9-966B-7A4C4276FE60}" destId="{99274B23-9848-44D7-8719-2DED3482E0D9}" srcOrd="1" destOrd="0" presId="urn:microsoft.com/office/officeart/2005/8/layout/process4"/>
    <dgm:cxn modelId="{FD38C639-894F-4ED0-B833-FD1AEB81CD53}" type="presOf" srcId="{E1ADCB67-8505-42FF-B17E-1E818C4DE1A1}" destId="{BC9762E4-D83D-4671-B343-E684E66B8175}" srcOrd="0" destOrd="0" presId="urn:microsoft.com/office/officeart/2005/8/layout/process4"/>
    <dgm:cxn modelId="{C55EF46D-C0AF-4E98-9473-75DB816E7CD9}" srcId="{4AE435E4-B2B6-47E9-966B-7A4C4276FE60}" destId="{39C7E768-F155-439A-9197-EB3B6E2E81FF}" srcOrd="0" destOrd="0" parTransId="{20F8B713-CDC8-460B-9B55-212FC862D056}" sibTransId="{F78D119E-4B47-4DB2-B3A2-ABCEF270EFBB}"/>
    <dgm:cxn modelId="{241CEC3C-8863-4C29-A820-ECFF87241453}" srcId="{4F26AD0B-FEEE-4E8A-9D11-6361E45E8C51}" destId="{3BA068CC-637F-419A-B729-4DBC4DEDA5DE}" srcOrd="1" destOrd="0" parTransId="{22F48060-E415-44BA-94E6-9F998B24DE79}" sibTransId="{D4FC574E-032A-417E-AB31-AEF97964DF6A}"/>
    <dgm:cxn modelId="{0BB594BE-1128-4386-9BF1-D080C78E5309}" srcId="{F5DAD139-2FC0-4B58-9B57-AB1C2DD00FFC}" destId="{86CD3BFE-3DC8-4B3B-BAA9-FBD3BB6E69EB}" srcOrd="0" destOrd="0" parTransId="{598AFCAC-45FE-4E27-8058-3EA4F97F8A71}" sibTransId="{B1F16DC0-03ED-41B6-B8EA-D85908593A38}"/>
    <dgm:cxn modelId="{96327C41-C937-4C05-9032-4EEED88C0D29}" type="presOf" srcId="{3BA068CC-637F-419A-B729-4DBC4DEDA5DE}" destId="{A3988174-8F72-47ED-91F2-E381ECF96FFF}" srcOrd="0" destOrd="0" presId="urn:microsoft.com/office/officeart/2005/8/layout/process4"/>
    <dgm:cxn modelId="{23BABF44-05E6-408D-A22D-4DC223023F05}" type="presOf" srcId="{86CD3BFE-3DC8-4B3B-BAA9-FBD3BB6E69EB}" destId="{57DB2F2F-148D-4EE2-94AF-4B1346C2ACCD}" srcOrd="0" destOrd="0" presId="urn:microsoft.com/office/officeart/2005/8/layout/process4"/>
    <dgm:cxn modelId="{4D4FF427-3B9B-4696-8323-254CE167C394}" type="presOf" srcId="{3BA068CC-637F-419A-B729-4DBC4DEDA5DE}" destId="{D33E7CEB-F8DB-498F-B19B-972349886A21}" srcOrd="1" destOrd="0" presId="urn:microsoft.com/office/officeart/2005/8/layout/process4"/>
    <dgm:cxn modelId="{9879A7E8-7144-4DEC-86DE-CE108B94CC47}" type="presOf" srcId="{39C7E768-F155-439A-9197-EB3B6E2E81FF}" destId="{D478561C-7365-430B-B9FD-4556E9F2989F}" srcOrd="0" destOrd="0" presId="urn:microsoft.com/office/officeart/2005/8/layout/process4"/>
    <dgm:cxn modelId="{303B50FE-15C9-48B6-8D99-0B2F166B7983}" type="presOf" srcId="{F5DAD139-2FC0-4B58-9B57-AB1C2DD00FFC}" destId="{C4389141-20AB-4378-9824-2E9EC30F1E58}" srcOrd="1" destOrd="0" presId="urn:microsoft.com/office/officeart/2005/8/layout/process4"/>
    <dgm:cxn modelId="{F7027487-7580-4BFC-9953-7B9F0C9A6489}" srcId="{3BA068CC-637F-419A-B729-4DBC4DEDA5DE}" destId="{E1ADCB67-8505-42FF-B17E-1E818C4DE1A1}" srcOrd="0" destOrd="0" parTransId="{4B78FEEC-B177-47F7-B95B-412D0B39792C}" sibTransId="{7ED409CB-C074-4905-9F40-F4544F0C713F}"/>
    <dgm:cxn modelId="{ABE911E1-9A53-495A-AAEB-922EA72703FE}" type="presParOf" srcId="{88E01E1C-682B-4D45-AAAF-B788C86A0F68}" destId="{5D93C234-E956-49B3-AE2B-5621AC604EED}" srcOrd="0" destOrd="0" presId="urn:microsoft.com/office/officeart/2005/8/layout/process4"/>
    <dgm:cxn modelId="{8F836286-2B86-4490-8150-4CEBCF5E45C6}" type="presParOf" srcId="{5D93C234-E956-49B3-AE2B-5621AC604EED}" destId="{B293E270-08BA-45EF-9311-596E0CAABE74}" srcOrd="0" destOrd="0" presId="urn:microsoft.com/office/officeart/2005/8/layout/process4"/>
    <dgm:cxn modelId="{78FCCE78-AD2E-414D-A4BA-77140927C48E}" type="presParOf" srcId="{5D93C234-E956-49B3-AE2B-5621AC604EED}" destId="{99274B23-9848-44D7-8719-2DED3482E0D9}" srcOrd="1" destOrd="0" presId="urn:microsoft.com/office/officeart/2005/8/layout/process4"/>
    <dgm:cxn modelId="{F061F324-DC79-4ABA-B76E-8D9480B60A85}" type="presParOf" srcId="{5D93C234-E956-49B3-AE2B-5621AC604EED}" destId="{568B4AA6-ACF6-4BDC-B82C-F0F92F3BE725}" srcOrd="2" destOrd="0" presId="urn:microsoft.com/office/officeart/2005/8/layout/process4"/>
    <dgm:cxn modelId="{16A33347-6497-44D7-9368-56B24CF7B50C}" type="presParOf" srcId="{568B4AA6-ACF6-4BDC-B82C-F0F92F3BE725}" destId="{D478561C-7365-430B-B9FD-4556E9F2989F}" srcOrd="0" destOrd="0" presId="urn:microsoft.com/office/officeart/2005/8/layout/process4"/>
    <dgm:cxn modelId="{27634972-9FBA-49A4-8967-AD58656FAB07}" type="presParOf" srcId="{88E01E1C-682B-4D45-AAAF-B788C86A0F68}" destId="{4C6B1326-A87A-4BA5-92D6-EE3BCCD92768}" srcOrd="1" destOrd="0" presId="urn:microsoft.com/office/officeart/2005/8/layout/process4"/>
    <dgm:cxn modelId="{631CB7E1-E865-40F7-B59D-72C7F1CB0E10}" type="presParOf" srcId="{88E01E1C-682B-4D45-AAAF-B788C86A0F68}" destId="{C6108994-C28D-4740-8C19-4FD813FAD377}" srcOrd="2" destOrd="0" presId="urn:microsoft.com/office/officeart/2005/8/layout/process4"/>
    <dgm:cxn modelId="{D65376E5-EB68-46C6-8D68-A0247087C95A}" type="presParOf" srcId="{C6108994-C28D-4740-8C19-4FD813FAD377}" destId="{A3988174-8F72-47ED-91F2-E381ECF96FFF}" srcOrd="0" destOrd="0" presId="urn:microsoft.com/office/officeart/2005/8/layout/process4"/>
    <dgm:cxn modelId="{B467C7AB-85D8-4174-B1F9-698D75A7686F}" type="presParOf" srcId="{C6108994-C28D-4740-8C19-4FD813FAD377}" destId="{D33E7CEB-F8DB-498F-B19B-972349886A21}" srcOrd="1" destOrd="0" presId="urn:microsoft.com/office/officeart/2005/8/layout/process4"/>
    <dgm:cxn modelId="{AEC090DC-2950-442A-A274-3603DADF3282}" type="presParOf" srcId="{C6108994-C28D-4740-8C19-4FD813FAD377}" destId="{AE6D5709-100B-400A-B901-DA274046C4E9}" srcOrd="2" destOrd="0" presId="urn:microsoft.com/office/officeart/2005/8/layout/process4"/>
    <dgm:cxn modelId="{90F839DC-1252-490B-A521-5F39101FC599}" type="presParOf" srcId="{AE6D5709-100B-400A-B901-DA274046C4E9}" destId="{BC9762E4-D83D-4671-B343-E684E66B8175}" srcOrd="0" destOrd="0" presId="urn:microsoft.com/office/officeart/2005/8/layout/process4"/>
    <dgm:cxn modelId="{D90C9FCF-CEBD-4986-9D2F-3601DD388728}" type="presParOf" srcId="{88E01E1C-682B-4D45-AAAF-B788C86A0F68}" destId="{2F0A81EF-8BA6-4EFC-90FD-D05F596DAD78}" srcOrd="3" destOrd="0" presId="urn:microsoft.com/office/officeart/2005/8/layout/process4"/>
    <dgm:cxn modelId="{2D653C07-BDB4-47C6-96F6-DFF9A4FACB7F}" type="presParOf" srcId="{88E01E1C-682B-4D45-AAAF-B788C86A0F68}" destId="{CF2271F2-E807-4869-BBFD-94A51A79FF2D}" srcOrd="4" destOrd="0" presId="urn:microsoft.com/office/officeart/2005/8/layout/process4"/>
    <dgm:cxn modelId="{5B2A525A-73CB-46AA-AB6E-5C63B1FD3774}" type="presParOf" srcId="{CF2271F2-E807-4869-BBFD-94A51A79FF2D}" destId="{729DD86E-87AD-4B77-B133-332315C7E6D1}" srcOrd="0" destOrd="0" presId="urn:microsoft.com/office/officeart/2005/8/layout/process4"/>
    <dgm:cxn modelId="{38BB21D1-5560-4860-90D8-5679F4237E91}" type="presParOf" srcId="{CF2271F2-E807-4869-BBFD-94A51A79FF2D}" destId="{C4389141-20AB-4378-9824-2E9EC30F1E58}" srcOrd="1" destOrd="0" presId="urn:microsoft.com/office/officeart/2005/8/layout/process4"/>
    <dgm:cxn modelId="{0BA8B2F8-3036-46F4-AFA1-23F57CA8D5B6}" type="presParOf" srcId="{CF2271F2-E807-4869-BBFD-94A51A79FF2D}" destId="{13B43DAB-59E4-4E36-9531-65DDD83BFAE8}" srcOrd="2" destOrd="0" presId="urn:microsoft.com/office/officeart/2005/8/layout/process4"/>
    <dgm:cxn modelId="{E3C6E4E6-A5AC-46CC-9DA6-3390106F1B8B}" type="presParOf" srcId="{13B43DAB-59E4-4E36-9531-65DDD83BFAE8}" destId="{57DB2F2F-148D-4EE2-94AF-4B1346C2ACC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4584E-E2EB-4646-8DC3-9B24B6A7F86C}">
      <dsp:nvSpPr>
        <dsp:cNvPr id="0" name=""/>
        <dsp:cNvSpPr/>
      </dsp:nvSpPr>
      <dsp:spPr>
        <a:xfrm>
          <a:off x="0" y="0"/>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Introduction</a:t>
          </a:r>
        </a:p>
      </dsp:txBody>
      <dsp:txXfrm>
        <a:off x="22175" y="22175"/>
        <a:ext cx="6628163" cy="712773"/>
      </dsp:txXfrm>
    </dsp:sp>
    <dsp:sp modelId="{23A8D136-E279-4F06-A1B1-449782CA7E1A}">
      <dsp:nvSpPr>
        <dsp:cNvPr id="0" name=""/>
        <dsp:cNvSpPr/>
      </dsp:nvSpPr>
      <dsp:spPr>
        <a:xfrm>
          <a:off x="562584" y="862279"/>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OpenCV</a:t>
          </a:r>
        </a:p>
      </dsp:txBody>
      <dsp:txXfrm>
        <a:off x="584759" y="884454"/>
        <a:ext cx="6434676" cy="712773"/>
      </dsp:txXfrm>
    </dsp:sp>
    <dsp:sp modelId="{5E4497F4-C8E5-4CF8-A5FD-62FD80C13261}">
      <dsp:nvSpPr>
        <dsp:cNvPr id="0" name=""/>
        <dsp:cNvSpPr/>
      </dsp:nvSpPr>
      <dsp:spPr>
        <a:xfrm>
          <a:off x="1125169" y="1724558"/>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Image Preprocessing</a:t>
          </a:r>
        </a:p>
      </dsp:txBody>
      <dsp:txXfrm>
        <a:off x="1147344" y="1746733"/>
        <a:ext cx="6434676" cy="712773"/>
      </dsp:txXfrm>
    </dsp:sp>
    <dsp:sp modelId="{038648B3-29CC-42E0-AEFC-79EC17F05FA2}">
      <dsp:nvSpPr>
        <dsp:cNvPr id="0" name=""/>
        <dsp:cNvSpPr/>
      </dsp:nvSpPr>
      <dsp:spPr>
        <a:xfrm>
          <a:off x="1687753" y="2586837"/>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#1: Template Matching</a:t>
          </a:r>
        </a:p>
      </dsp:txBody>
      <dsp:txXfrm>
        <a:off x="1709928" y="2609012"/>
        <a:ext cx="6434676" cy="712773"/>
      </dsp:txXfrm>
    </dsp:sp>
    <dsp:sp modelId="{8581A288-23D7-46B1-9374-31651546514F}">
      <dsp:nvSpPr>
        <dsp:cNvPr id="0" name=""/>
        <dsp:cNvSpPr/>
      </dsp:nvSpPr>
      <dsp:spPr>
        <a:xfrm>
          <a:off x="2250338" y="3449116"/>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#2: Deep Learning</a:t>
          </a:r>
        </a:p>
      </dsp:txBody>
      <dsp:txXfrm>
        <a:off x="2272513" y="3471291"/>
        <a:ext cx="6434676" cy="712773"/>
      </dsp:txXfrm>
    </dsp:sp>
    <dsp:sp modelId="{F524828F-FA06-4EEA-A2CE-6D1DEFE6265F}">
      <dsp:nvSpPr>
        <dsp:cNvPr id="0" name=""/>
        <dsp:cNvSpPr/>
      </dsp:nvSpPr>
      <dsp:spPr>
        <a:xfrm>
          <a:off x="7041611" y="55312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52340" y="553120"/>
        <a:ext cx="270672" cy="370328"/>
      </dsp:txXfrm>
    </dsp:sp>
    <dsp:sp modelId="{41A2CA18-505D-4DD5-82AE-7C97A5BCC8C1}">
      <dsp:nvSpPr>
        <dsp:cNvPr id="0" name=""/>
        <dsp:cNvSpPr/>
      </dsp:nvSpPr>
      <dsp:spPr>
        <a:xfrm>
          <a:off x="7604196" y="1415399"/>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714925" y="1415399"/>
        <a:ext cx="270672" cy="370328"/>
      </dsp:txXfrm>
    </dsp:sp>
    <dsp:sp modelId="{E3334CB7-4CC3-409C-94F2-D5D04D7C525E}">
      <dsp:nvSpPr>
        <dsp:cNvPr id="0" name=""/>
        <dsp:cNvSpPr/>
      </dsp:nvSpPr>
      <dsp:spPr>
        <a:xfrm>
          <a:off x="8166780" y="226506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77509" y="2265060"/>
        <a:ext cx="270672" cy="370328"/>
      </dsp:txXfrm>
    </dsp:sp>
    <dsp:sp modelId="{4B8DBFCF-B1D7-41A2-99B5-08544D268721}">
      <dsp:nvSpPr>
        <dsp:cNvPr id="0" name=""/>
        <dsp:cNvSpPr/>
      </dsp:nvSpPr>
      <dsp:spPr>
        <a:xfrm>
          <a:off x="8729365" y="3135751"/>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40094" y="3135751"/>
        <a:ext cx="270672" cy="370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74B23-9848-44D7-8719-2DED3482E0D9}">
      <dsp:nvSpPr>
        <dsp:cNvPr id="0" name=""/>
        <dsp:cNvSpPr/>
      </dsp:nvSpPr>
      <dsp:spPr>
        <a:xfrm>
          <a:off x="0" y="3166259"/>
          <a:ext cx="9784079" cy="10392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Future State</a:t>
          </a:r>
        </a:p>
      </dsp:txBody>
      <dsp:txXfrm>
        <a:off x="0" y="3166259"/>
        <a:ext cx="9784079" cy="561187"/>
      </dsp:txXfrm>
    </dsp:sp>
    <dsp:sp modelId="{D478561C-7365-430B-B9FD-4556E9F2989F}">
      <dsp:nvSpPr>
        <dsp:cNvPr id="0" name=""/>
        <dsp:cNvSpPr/>
      </dsp:nvSpPr>
      <dsp:spPr>
        <a:xfrm>
          <a:off x="0" y="3706662"/>
          <a:ext cx="9784079" cy="478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Further refine to estimate the stock level of an SKU (i.e. “fully stocked”, “almost out”, “out of stock”) and link with automated (or semi-automated) restock system</a:t>
          </a:r>
        </a:p>
      </dsp:txBody>
      <dsp:txXfrm>
        <a:off x="0" y="3706662"/>
        <a:ext cx="9784079" cy="478049"/>
      </dsp:txXfrm>
    </dsp:sp>
    <dsp:sp modelId="{D33E7CEB-F8DB-498F-B19B-972349886A21}">
      <dsp:nvSpPr>
        <dsp:cNvPr id="0" name=""/>
        <dsp:cNvSpPr/>
      </dsp:nvSpPr>
      <dsp:spPr>
        <a:xfrm rot="10800000">
          <a:off x="0" y="1583501"/>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Stretch</a:t>
          </a:r>
        </a:p>
      </dsp:txBody>
      <dsp:txXfrm rot="-10800000">
        <a:off x="0" y="1583501"/>
        <a:ext cx="9784079" cy="561019"/>
      </dsp:txXfrm>
    </dsp:sp>
    <dsp:sp modelId="{BC9762E4-D83D-4671-B343-E684E66B8175}">
      <dsp:nvSpPr>
        <dsp:cNvPr id="0" name=""/>
        <dsp:cNvSpPr/>
      </dsp:nvSpPr>
      <dsp:spPr>
        <a:xfrm>
          <a:off x="0" y="2144521"/>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Refine system to map segment images to their corresponding SKUs (i.e. Snickers, Kit-Kat, etc.)</a:t>
          </a:r>
        </a:p>
      </dsp:txBody>
      <dsp:txXfrm>
        <a:off x="0" y="2144521"/>
        <a:ext cx="9784079" cy="477905"/>
      </dsp:txXfrm>
    </dsp:sp>
    <dsp:sp modelId="{C4389141-20AB-4378-9824-2E9EC30F1E58}">
      <dsp:nvSpPr>
        <dsp:cNvPr id="0" name=""/>
        <dsp:cNvSpPr/>
      </dsp:nvSpPr>
      <dsp:spPr>
        <a:xfrm rot="10800000">
          <a:off x="0" y="743"/>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Primary</a:t>
          </a:r>
        </a:p>
      </dsp:txBody>
      <dsp:txXfrm rot="-10800000">
        <a:off x="0" y="743"/>
        <a:ext cx="9784079" cy="561019"/>
      </dsp:txXfrm>
    </dsp:sp>
    <dsp:sp modelId="{57DB2F2F-148D-4EE2-94AF-4B1346C2ACCD}">
      <dsp:nvSpPr>
        <dsp:cNvPr id="0" name=""/>
        <dsp:cNvSpPr/>
      </dsp:nvSpPr>
      <dsp:spPr>
        <a:xfrm>
          <a:off x="0" y="561763"/>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Develop automated system that can accurately segment an image of a rack into its component SKUs</a:t>
          </a:r>
        </a:p>
      </dsp:txBody>
      <dsp:txXfrm>
        <a:off x="0" y="561763"/>
        <a:ext cx="9784079" cy="477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333990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11</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12</a:t>
            </a:fld>
            <a:endParaRPr lang="en-US"/>
          </a:p>
        </p:txBody>
      </p:sp>
    </p:spTree>
    <p:extLst>
      <p:ext uri="{BB962C8B-B14F-4D97-AF65-F5344CB8AC3E}">
        <p14:creationId xmlns:p14="http://schemas.microsoft.com/office/powerpoint/2010/main" val="271209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13</a:t>
            </a:fld>
            <a:endParaRPr lang="en-US"/>
          </a:p>
        </p:txBody>
      </p:sp>
    </p:spTree>
    <p:extLst>
      <p:ext uri="{BB962C8B-B14F-4D97-AF65-F5344CB8AC3E}">
        <p14:creationId xmlns:p14="http://schemas.microsoft.com/office/powerpoint/2010/main" val="197349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14</a:t>
            </a:fld>
            <a:endParaRPr lang="en-US"/>
          </a:p>
        </p:txBody>
      </p:sp>
    </p:spTree>
    <p:extLst>
      <p:ext uri="{BB962C8B-B14F-4D97-AF65-F5344CB8AC3E}">
        <p14:creationId xmlns:p14="http://schemas.microsoft.com/office/powerpoint/2010/main" val="336035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15</a:t>
            </a:fld>
            <a:endParaRPr lang="en-US"/>
          </a:p>
        </p:txBody>
      </p:sp>
    </p:spTree>
    <p:extLst>
      <p:ext uri="{BB962C8B-B14F-4D97-AF65-F5344CB8AC3E}">
        <p14:creationId xmlns:p14="http://schemas.microsoft.com/office/powerpoint/2010/main" val="3905279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16</a:t>
            </a:fld>
            <a:endParaRPr lang="en-US"/>
          </a:p>
        </p:txBody>
      </p:sp>
    </p:spTree>
    <p:extLst>
      <p:ext uri="{BB962C8B-B14F-4D97-AF65-F5344CB8AC3E}">
        <p14:creationId xmlns:p14="http://schemas.microsoft.com/office/powerpoint/2010/main" val="206177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798612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44164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359330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255060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28</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29</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31</a:t>
            </a:fld>
            <a:endParaRPr lang="en-US"/>
          </a:p>
        </p:txBody>
      </p:sp>
    </p:spTree>
    <p:extLst>
      <p:ext uri="{BB962C8B-B14F-4D97-AF65-F5344CB8AC3E}">
        <p14:creationId xmlns:p14="http://schemas.microsoft.com/office/powerpoint/2010/main" val="3682881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32</a:t>
            </a:fld>
            <a:endParaRPr lang="en-US"/>
          </a:p>
        </p:txBody>
      </p:sp>
    </p:spTree>
    <p:extLst>
      <p:ext uri="{BB962C8B-B14F-4D97-AF65-F5344CB8AC3E}">
        <p14:creationId xmlns:p14="http://schemas.microsoft.com/office/powerpoint/2010/main" val="2267025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33</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354100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6</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151045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23179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10</a:t>
            </a:fld>
            <a:endParaRPr lang="en-US"/>
          </a:p>
        </p:txBody>
      </p:sp>
    </p:spTree>
    <p:extLst>
      <p:ext uri="{BB962C8B-B14F-4D97-AF65-F5344CB8AC3E}">
        <p14:creationId xmlns:p14="http://schemas.microsoft.com/office/powerpoint/2010/main" val="349355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11/30/2016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11/30/2016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2.jpg"/><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PNG"/><Relationship Id="rId4" Type="http://schemas.openxmlformats.org/officeDocument/2006/relationships/image" Target="../media/image33.jpg"/><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7.png"/><Relationship Id="rId4" Type="http://schemas.openxmlformats.org/officeDocument/2006/relationships/diagramLayout" Target="../diagrams/layout4.xml"/><Relationship Id="rId9" Type="http://schemas.openxmlformats.org/officeDocument/2006/relationships/hyperlink" Target="https://en.wikipedia.org/wiki/Comparison_of_deep_learning_software"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github.com/rbgirshick/py-faster-rcn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cap="none" dirty="0"/>
              <a:t>Automating </a:t>
            </a:r>
            <a:r>
              <a:rPr lang="en-US" cap="none" dirty="0" err="1"/>
              <a:t>PoP</a:t>
            </a:r>
            <a:r>
              <a:rPr lang="en-US" cap="none" dirty="0"/>
              <a:t> Stock Check</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Approach #1: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11</a:t>
            </a:fld>
            <a:endParaRPr lang="en-US"/>
          </a:p>
        </p:txBody>
      </p:sp>
      <p:pic>
        <p:nvPicPr>
          <p:cNvPr id="11" name="Content Placeholder 10"/>
          <p:cNvPicPr>
            <a:picLocks noGrp="1" noChangeAspect="1"/>
          </p:cNvPicPr>
          <p:nvPr>
            <p:ph sz="half" idx="1"/>
          </p:nvPr>
        </p:nvPicPr>
        <p:blipFill>
          <a:blip r:embed="rId3"/>
          <a:stretch>
            <a:fillRect/>
          </a:stretch>
        </p:blipFill>
        <p:spPr>
          <a:xfrm>
            <a:off x="632646"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8579516" y="1836353"/>
            <a:ext cx="3025675" cy="4964712"/>
          </a:xfrm>
          <a:prstGeom prst="rect">
            <a:avLst/>
          </a:prstGeom>
        </p:spPr>
      </p:pic>
      <p:sp>
        <p:nvSpPr>
          <p:cNvPr id="15" name="Content Placeholder 5"/>
          <p:cNvSpPr txBox="1">
            <a:spLocks/>
          </p:cNvSpPr>
          <p:nvPr/>
        </p:nvSpPr>
        <p:spPr>
          <a:xfrm>
            <a:off x="3893575" y="2117035"/>
            <a:ext cx="4296696"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sp>
        <p:nvSpPr>
          <p:cNvPr id="4" name="TextBox 3"/>
          <p:cNvSpPr txBox="1"/>
          <p:nvPr/>
        </p:nvSpPr>
        <p:spPr>
          <a:xfrm>
            <a:off x="1202918" y="2078235"/>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51"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43987" y="1978010"/>
            <a:ext cx="7901943" cy="4444843"/>
          </a:xfrm>
        </p:spPr>
      </p:pic>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spTree>
    <p:extLst>
      <p:ext uri="{BB962C8B-B14F-4D97-AF65-F5344CB8AC3E}">
        <p14:creationId xmlns:p14="http://schemas.microsoft.com/office/powerpoint/2010/main" val="201867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7" y="2073332"/>
            <a:ext cx="3871077" cy="21774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51" y="2073331"/>
            <a:ext cx="3871077" cy="217748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410" y="4367424"/>
            <a:ext cx="3877097" cy="2180867"/>
          </a:xfrm>
          <a:prstGeom prst="rect">
            <a:avLst/>
          </a:prstGeom>
        </p:spPr>
      </p:pic>
      <p:grpSp>
        <p:nvGrpSpPr>
          <p:cNvPr id="4" name="Group 3"/>
          <p:cNvGrpSpPr/>
          <p:nvPr/>
        </p:nvGrpSpPr>
        <p:grpSpPr>
          <a:xfrm>
            <a:off x="5017511" y="2484069"/>
            <a:ext cx="2154893" cy="1216700"/>
            <a:chOff x="5558857" y="2236917"/>
            <a:chExt cx="2154893" cy="1216700"/>
          </a:xfrm>
        </p:grpSpPr>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5890041" y="2589596"/>
              <a:ext cx="1464205" cy="488068"/>
            </a:xfrm>
            <a:prstGeom prst="rect">
              <a:avLst/>
            </a:prstGeom>
          </p:spPr>
        </p:pic>
      </p:grpSp>
      <p:sp>
        <p:nvSpPr>
          <p:cNvPr id="16" name="Arrow: Bent 15"/>
          <p:cNvSpPr/>
          <p:nvPr/>
        </p:nvSpPr>
        <p:spPr>
          <a:xfrm rot="10800000">
            <a:off x="8612946" y="4737801"/>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 name="Group 2"/>
          <p:cNvGrpSpPr/>
          <p:nvPr/>
        </p:nvGrpSpPr>
        <p:grpSpPr>
          <a:xfrm>
            <a:off x="1522959" y="4737802"/>
            <a:ext cx="2227170" cy="1294853"/>
            <a:chOff x="2120352" y="4250813"/>
            <a:chExt cx="2227170" cy="1294853"/>
          </a:xfrm>
        </p:grpSpPr>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7"/>
            <a:stretch>
              <a:fillRect/>
            </a:stretch>
          </p:blipFill>
          <p:spPr>
            <a:xfrm>
              <a:off x="2512109" y="4665992"/>
              <a:ext cx="1443654" cy="573087"/>
            </a:xfrm>
            <a:prstGeom prst="rect">
              <a:avLst/>
            </a:prstGeom>
          </p:spPr>
        </p:pic>
      </p:grpSp>
    </p:spTree>
    <p:extLst>
      <p:ext uri="{BB962C8B-B14F-4D97-AF65-F5344CB8AC3E}">
        <p14:creationId xmlns:p14="http://schemas.microsoft.com/office/powerpoint/2010/main" val="1392314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4" name="Content Placeholder 3"/>
          <p:cNvSpPr>
            <a:spLocks noGrp="1"/>
          </p:cNvSpPr>
          <p:nvPr>
            <p:ph sz="half" idx="2"/>
          </p:nvPr>
        </p:nvSpPr>
        <p:spPr>
          <a:xfrm>
            <a:off x="6941573" y="2011680"/>
            <a:ext cx="4663618" cy="4411174"/>
          </a:xfrm>
        </p:spPr>
        <p:txBody>
          <a:bodyPr/>
          <a:lstStyle/>
          <a:p>
            <a:pPr marL="0" indent="0">
              <a:buNone/>
            </a:pPr>
            <a:r>
              <a:rPr lang="en-US" dirty="0"/>
              <a:t>Step 1: From Sobel output, which has multi-pixel edges, produce the optimal 1 pixel edge</a:t>
            </a:r>
          </a:p>
          <a:p>
            <a:pPr marL="0" indent="0">
              <a:buNone/>
            </a:pPr>
            <a:endParaRPr lang="en-US" dirty="0"/>
          </a:p>
          <a:p>
            <a:r>
              <a:rPr lang="en-US" dirty="0"/>
              <a:t>Deduce the direction of the edge from the angle produced by Sobel</a:t>
            </a:r>
          </a:p>
          <a:p>
            <a:r>
              <a:rPr lang="en-US" dirty="0"/>
              <a:t>Compare multiple potential 1-pixel edges, determine which one has the highest overall Sobel output. </a:t>
            </a:r>
          </a:p>
          <a:p>
            <a:pPr lvl="1"/>
            <a:r>
              <a:rPr lang="en-US" dirty="0"/>
              <a:t>These are local maxima</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2919" y="2451905"/>
            <a:ext cx="5242258" cy="2948770"/>
          </a:xfrm>
          <a:prstGeom prst="rect">
            <a:avLst/>
          </a:prstGeom>
        </p:spPr>
      </p:pic>
    </p:spTree>
    <p:extLst>
      <p:ext uri="{BB962C8B-B14F-4D97-AF65-F5344CB8AC3E}">
        <p14:creationId xmlns:p14="http://schemas.microsoft.com/office/powerpoint/2010/main" val="87985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411174"/>
          </a:xfrm>
        </p:spPr>
        <p:txBody>
          <a:bodyPr>
            <a:normAutofit lnSpcReduction="10000"/>
          </a:bodyPr>
          <a:lstStyle/>
          <a:p>
            <a:pPr marL="0" indent="0">
              <a:buNone/>
            </a:pPr>
            <a:r>
              <a:rPr lang="en-US" dirty="0"/>
              <a:t>Step 2: Remove Noise</a:t>
            </a:r>
          </a:p>
          <a:p>
            <a:endParaRPr lang="en-US" dirty="0"/>
          </a:p>
          <a:p>
            <a:r>
              <a:rPr lang="en-US" dirty="0"/>
              <a:t>From the current edges, all are local maxima, however some are much stronger than others</a:t>
            </a:r>
          </a:p>
          <a:p>
            <a:r>
              <a:rPr lang="en-US" dirty="0"/>
              <a:t>The goal is to only keep the dominant edges and ignore weak, stand-alone edges that can most likely be attributed to noise</a:t>
            </a:r>
          </a:p>
          <a:p>
            <a:r>
              <a:rPr lang="en-US" b="1" dirty="0"/>
              <a:t>Example:</a:t>
            </a:r>
            <a:r>
              <a:rPr lang="en-US" dirty="0"/>
              <a:t> In analyzing an unopened snickers bar, the goal of the algorithm would be to keep the edge signifying the outline of the wrapper and ignore the edges caused by glare or reflections in the wrapper</a:t>
            </a:r>
          </a:p>
          <a:p>
            <a:endParaRPr lang="en-US" dirty="0"/>
          </a:p>
          <a:p>
            <a:pPr marL="0" indent="0">
              <a:buNone/>
            </a:pPr>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spTree>
    <p:extLst>
      <p:ext uri="{BB962C8B-B14F-4D97-AF65-F5344CB8AC3E}">
        <p14:creationId xmlns:p14="http://schemas.microsoft.com/office/powerpoint/2010/main" val="363814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 </a:t>
            </a:r>
            <a:br>
              <a:rPr lang="en-US" dirty="0"/>
            </a:br>
            <a:r>
              <a:rPr lang="en-US" dirty="0"/>
              <a:t>Hysteresis thresholding</a:t>
            </a:r>
          </a:p>
        </p:txBody>
      </p:sp>
      <p:sp>
        <p:nvSpPr>
          <p:cNvPr id="4" name="Content Placeholder 3"/>
          <p:cNvSpPr>
            <a:spLocks noGrp="1"/>
          </p:cNvSpPr>
          <p:nvPr>
            <p:ph sz="half" idx="2"/>
          </p:nvPr>
        </p:nvSpPr>
        <p:spPr>
          <a:xfrm>
            <a:off x="6676103" y="2011680"/>
            <a:ext cx="4929088" cy="4411174"/>
          </a:xfrm>
        </p:spPr>
        <p:txBody>
          <a:bodyPr>
            <a:normAutofit/>
          </a:bodyPr>
          <a:lstStyle/>
          <a:p>
            <a:r>
              <a:rPr lang="en-US" dirty="0"/>
              <a:t>Any edge with Sobel output above upper threshold is automatically included</a:t>
            </a:r>
          </a:p>
          <a:p>
            <a:r>
              <a:rPr lang="en-US" dirty="0"/>
              <a:t>Any edge with Sobel output below lower threshold is automatically excluded</a:t>
            </a:r>
          </a:p>
          <a:p>
            <a:r>
              <a:rPr lang="en-US" dirty="0"/>
              <a:t>Any edge with Sobel output between the thresholds that touches an edge in the upper threshold is included</a:t>
            </a:r>
          </a:p>
          <a:p>
            <a:r>
              <a:rPr lang="en-US" dirty="0"/>
              <a:t>Any edge with Sobel output below upper threshold that does not touch an edge in the upper threshold is excluded</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17</a:t>
            </a:fld>
            <a:endParaRPr lang="en-US"/>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2919" y="2601232"/>
            <a:ext cx="5199105" cy="2924497"/>
          </a:xfrm>
        </p:spPr>
      </p:pic>
    </p:spTree>
    <p:extLst>
      <p:ext uri="{BB962C8B-B14F-4D97-AF65-F5344CB8AC3E}">
        <p14:creationId xmlns:p14="http://schemas.microsoft.com/office/powerpoint/2010/main" val="31907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pic>
        <p:nvPicPr>
          <p:cNvPr id="7" name="Picture 6"/>
          <p:cNvPicPr>
            <a:picLocks noChangeAspect="1"/>
          </p:cNvPicPr>
          <p:nvPr/>
        </p:nvPicPr>
        <p:blipFill>
          <a:blip r:embed="rId3"/>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a:t>
            </a:r>
            <a:br>
              <a:rPr lang="en-US" dirty="0"/>
            </a:br>
            <a:r>
              <a:rPr lang="en-US" dirty="0"/>
              <a:t>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1"/>
          </p:nvPr>
        </p:nvPicPr>
        <p:blipFill>
          <a:blip r:embed="rId3"/>
          <a:stretch>
            <a:fillRect/>
          </a:stretch>
        </p:blipFill>
        <p:spPr>
          <a:xfrm>
            <a:off x="729786"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8470186" y="1838104"/>
            <a:ext cx="3135005" cy="4968077"/>
          </a:xfrm>
          <a:prstGeom prst="rect">
            <a:avLst/>
          </a:prstGeom>
        </p:spPr>
      </p:pic>
      <p:sp>
        <p:nvSpPr>
          <p:cNvPr id="12" name="Content Placeholder 5"/>
          <p:cNvSpPr txBox="1">
            <a:spLocks/>
          </p:cNvSpPr>
          <p:nvPr/>
        </p:nvSpPr>
        <p:spPr>
          <a:xfrm>
            <a:off x="4090219" y="1966823"/>
            <a:ext cx="4021394"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dirty="0"/>
              <a:t>Sobel and Canny  edge detectors were applied to the images</a:t>
            </a:r>
          </a:p>
          <a:p>
            <a:r>
              <a:rPr lang="en-US" dirty="0"/>
              <a:t>Just as before, template matching proved to be problematic</a:t>
            </a:r>
          </a:p>
          <a:p>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5798043"/>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392005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marL="228600" lvl="1" indent="0">
              <a:buNone/>
            </a:pPr>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in an effort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spTree>
    <p:extLst>
      <p:ext uri="{BB962C8B-B14F-4D97-AF65-F5344CB8AC3E}">
        <p14:creationId xmlns:p14="http://schemas.microsoft.com/office/powerpoint/2010/main" val="6917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22</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endParaRPr lang="en-US" dirty="0"/>
          </a:p>
          <a:p>
            <a:r>
              <a:rPr lang="en-US" dirty="0"/>
              <a:t>Disadvantage: </a:t>
            </a:r>
          </a:p>
          <a:p>
            <a:pPr lvl="1"/>
            <a:r>
              <a:rPr lang="en-US" dirty="0"/>
              <a:t>Uses pyramid scheme to deal with scale BUT</a:t>
            </a:r>
          </a:p>
          <a:p>
            <a:pPr lvl="2"/>
            <a:r>
              <a:rPr lang="en-US" dirty="0" err="1"/>
              <a:t>Keypoint</a:t>
            </a:r>
            <a:r>
              <a:rPr lang="en-US" dirty="0"/>
              <a:t> scale from depth cues not explored</a:t>
            </a:r>
          </a:p>
          <a:p>
            <a:pPr lvl="2"/>
            <a:r>
              <a:rPr lang="en-US" dirty="0"/>
              <a:t>Not as robust to scale of image as we would like</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23</a:t>
            </a:fld>
            <a:endParaRPr lang="en-US"/>
          </a:p>
        </p:txBody>
      </p:sp>
    </p:spTree>
    <p:extLst>
      <p:ext uri="{BB962C8B-B14F-4D97-AF65-F5344CB8AC3E}">
        <p14:creationId xmlns:p14="http://schemas.microsoft.com/office/powerpoint/2010/main" val="57786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3" y="2011680"/>
            <a:ext cx="9903643" cy="1955097"/>
          </a:xfrm>
        </p:spPr>
        <p:txBody>
          <a:bodyPr>
            <a:normAutofit fontScale="92500" lnSpcReduction="10000"/>
          </a:bodyPr>
          <a:lstStyle/>
          <a:p>
            <a:r>
              <a:rPr lang="en-US" dirty="0"/>
              <a:t>Blue lines are matched “key-point” features of pic to the image</a:t>
            </a:r>
            <a:endParaRPr lang="en-US" b="1" dirty="0"/>
          </a:p>
          <a:p>
            <a:r>
              <a:rPr lang="en-US" dirty="0"/>
              <a:t>This is only showing first 10 matches (the “most matching” points)</a:t>
            </a:r>
          </a:p>
          <a:p>
            <a:pPr lvl="1"/>
            <a:r>
              <a:rPr lang="en-US" dirty="0"/>
              <a:t>Brute force matcher used with hamming distance</a:t>
            </a:r>
          </a:p>
          <a:p>
            <a:r>
              <a:rPr lang="en-US" dirty="0"/>
              <a:t>We see the most matches occur on the snickers box as we want</a:t>
            </a:r>
          </a:p>
          <a:p>
            <a:r>
              <a:rPr lang="en-US" dirty="0"/>
              <a:t>Could find area of interest by looking at where the mode of the (x, y) coordinates fall</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pic>
        <p:nvPicPr>
          <p:cNvPr id="8" name="Content Placeholder 7"/>
          <p:cNvPicPr>
            <a:picLocks noGrp="1" noChangeAspect="1"/>
          </p:cNvPicPr>
          <p:nvPr>
            <p:ph sz="half" idx="2"/>
          </p:nvPr>
        </p:nvPicPr>
        <p:blipFill>
          <a:blip r:embed="rId3"/>
          <a:stretch>
            <a:fillRect/>
          </a:stretch>
        </p:blipFill>
        <p:spPr>
          <a:xfrm>
            <a:off x="1202919" y="3966777"/>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Template/Feature Matching | Findings</a:t>
            </a:r>
          </a:p>
        </p:txBody>
      </p:sp>
      <p:sp>
        <p:nvSpPr>
          <p:cNvPr id="6" name="Content Placeholder 5"/>
          <p:cNvSpPr>
            <a:spLocks noGrp="1"/>
          </p:cNvSpPr>
          <p:nvPr>
            <p:ph idx="1"/>
          </p:nvPr>
        </p:nvSpPr>
        <p:spPr/>
        <p:txBody>
          <a:bodyPr>
            <a:normAutofit lnSpcReduction="10000"/>
          </a:bodyPr>
          <a:lstStyle/>
          <a:p>
            <a:pPr marL="0" indent="0">
              <a:buNone/>
            </a:pPr>
            <a:r>
              <a:rPr lang="en-US" dirty="0"/>
              <a:t>We found that template/feature matching is not ideal for the problem we are trying to solve</a:t>
            </a:r>
          </a:p>
          <a:p>
            <a:r>
              <a:rPr lang="en-US" dirty="0"/>
              <a:t>Difficult to find template that could be applied universally to different images</a:t>
            </a:r>
          </a:p>
          <a:p>
            <a:pPr lvl="1"/>
            <a:r>
              <a:rPr lang="en-US" dirty="0"/>
              <a:t>In addition to images from the web, we attempted to use cropped segments of our rack images </a:t>
            </a:r>
          </a:p>
          <a:p>
            <a:r>
              <a:rPr lang="en-US" dirty="0"/>
              <a:t>Several SKUs have very similar features, making it difficult to discern between them</a:t>
            </a:r>
          </a:p>
          <a:p>
            <a:r>
              <a:rPr lang="en-US" dirty="0"/>
              <a:t> Poor image resolution and covered/tilted SKU logos make it difficult to apply edge detection</a:t>
            </a:r>
          </a:p>
          <a:p>
            <a:endParaRPr lang="en-US" dirty="0"/>
          </a:p>
          <a:p>
            <a:pPr marL="0" indent="0">
              <a:buNone/>
            </a:pPr>
            <a:r>
              <a:rPr lang="en-US" dirty="0"/>
              <a:t>We decided to shift our focus to a different approach</a:t>
            </a:r>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25</a:t>
            </a:fld>
            <a:endParaRPr lang="en-US"/>
          </a:p>
        </p:txBody>
      </p:sp>
    </p:spTree>
    <p:extLst>
      <p:ext uri="{BB962C8B-B14F-4D97-AF65-F5344CB8AC3E}">
        <p14:creationId xmlns:p14="http://schemas.microsoft.com/office/powerpoint/2010/main" val="27900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26</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29</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13268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30</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t>
            </a:r>
            <a:r>
              <a:rPr lang="en-US"/>
              <a:t>a M&amp;M </a:t>
            </a:r>
            <a:r>
              <a:rPr lang="en-US" dirty="0"/>
              <a:t>box)</a:t>
            </a:r>
          </a:p>
          <a:p>
            <a:r>
              <a:rPr lang="en-US" dirty="0"/>
              <a:t>Background noise</a:t>
            </a:r>
          </a:p>
          <a:p>
            <a:r>
              <a:rPr lang="en-US" dirty="0"/>
              <a:t>Tablet movement/rotation</a:t>
            </a:r>
          </a:p>
          <a:p>
            <a:pPr lvl="1"/>
            <a:r>
              <a:rPr lang="en-US" dirty="0"/>
              <a:t>Changes location/angle of rack in image</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92185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33</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34</a:t>
            </a:fld>
            <a:endParaRPr lang="en-US"/>
          </a:p>
        </p:txBody>
      </p:sp>
    </p:spTree>
    <p:extLst>
      <p:ext uri="{BB962C8B-B14F-4D97-AF65-F5344CB8AC3E}">
        <p14:creationId xmlns:p14="http://schemas.microsoft.com/office/powerpoint/2010/main" val="2723283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35</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sz="half" idx="1"/>
          </p:nvPr>
        </p:nvSpPr>
        <p:spPr>
          <a:xfrm>
            <a:off x="1205344" y="2011680"/>
            <a:ext cx="5349692" cy="4411174"/>
          </a:xfrm>
        </p:spPr>
        <p:txBody>
          <a:bodyPr>
            <a:normAutofit lnSpcReduction="10000"/>
          </a:bodyPr>
          <a:lstStyle/>
          <a:p>
            <a:r>
              <a:rPr lang="en-US" dirty="0"/>
              <a:t>PoP rack is a major revenue generator for retailers</a:t>
            </a:r>
          </a:p>
          <a:p>
            <a:pPr lvl="1"/>
            <a:r>
              <a:rPr lang="en-US" dirty="0"/>
              <a:t>Nets on average $24,000 per rack per year</a:t>
            </a:r>
          </a:p>
          <a:p>
            <a:pPr lvl="1"/>
            <a:r>
              <a:rPr lang="en-US" dirty="0"/>
              <a:t>10% ($2,400) of this is lost from out-of-stock product</a:t>
            </a:r>
          </a:p>
          <a:p>
            <a:r>
              <a:rPr lang="en-US" dirty="0"/>
              <a:t>Retailers face a significant challenge keeping their PoP racks stocked and in compliance with product placement agreements</a:t>
            </a:r>
          </a:p>
          <a:p>
            <a:r>
              <a:rPr lang="en-US" dirty="0"/>
              <a:t>Stock check service would incur limited costs beyond its development and position well with the company’s long-term strategy of leveraging innovative technology to create value at retailer’s PoP</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50629" y="2435642"/>
            <a:ext cx="4754562" cy="3358316"/>
          </a:xfrm>
        </p:spPr>
      </p:pic>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59512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59044934"/>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18833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411174"/>
          </a:xfrm>
        </p:spPr>
        <p:txBody>
          <a:bodyPr>
            <a:normAutofit/>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a:p>
            <a:pPr lvl="1"/>
            <a:r>
              <a:rPr lang="en-US" dirty="0"/>
              <a:t>Compiled using scraper to pull product images from Bing</a:t>
            </a:r>
          </a:p>
        </p:txBody>
      </p:sp>
      <p:pic>
        <p:nvPicPr>
          <p:cNvPr id="13"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6</a:t>
            </a:fld>
            <a:endParaRPr lang="en-US"/>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Image Data Structure</a:t>
            </a:r>
          </a:p>
        </p:txBody>
      </p:sp>
      <p:sp>
        <p:nvSpPr>
          <p:cNvPr id="7" name="Content Placeholder 6"/>
          <p:cNvSpPr>
            <a:spLocks noGrp="1"/>
          </p:cNvSpPr>
          <p:nvPr>
            <p:ph sz="half" idx="1"/>
          </p:nvPr>
        </p:nvSpPr>
        <p:spPr>
          <a:xfrm>
            <a:off x="1205344" y="2011680"/>
            <a:ext cx="5217490" cy="4206240"/>
          </a:xfrm>
        </p:spPr>
        <p:txBody>
          <a:bodyPr/>
          <a:lstStyle/>
          <a:p>
            <a:r>
              <a:rPr lang="en-US" dirty="0"/>
              <a:t>Grayscale Image: 2-D array of numbers (intensity values/gray levels)</a:t>
            </a:r>
          </a:p>
          <a:p>
            <a:pPr lvl="1"/>
            <a:r>
              <a:rPr lang="en-US" dirty="0"/>
              <a:t>Gray Levels: </a:t>
            </a:r>
            <a:r>
              <a:rPr lang="en-US" dirty="0">
                <a:latin typeface="+mj-lt"/>
              </a:rPr>
              <a:t>0</a:t>
            </a:r>
            <a:r>
              <a:rPr lang="en-US" dirty="0"/>
              <a:t> (black) to 255 (white)</a:t>
            </a:r>
          </a:p>
          <a:p>
            <a:pPr lvl="1"/>
            <a:r>
              <a:rPr lang="en-US" dirty="0"/>
              <a:t>Each pixel assigned a value</a:t>
            </a:r>
          </a:p>
          <a:p>
            <a:r>
              <a:rPr lang="en-US" dirty="0"/>
              <a:t>Color Image: Three 2-D arrays of numbers (red, green, blue)</a:t>
            </a:r>
          </a:p>
          <a:p>
            <a:r>
              <a:rPr lang="en-US" dirty="0"/>
              <a:t>Resolution: number of rows and columns</a:t>
            </a:r>
          </a:p>
          <a:p>
            <a:pPr lvl="1"/>
            <a:r>
              <a:rPr lang="en-US" dirty="0"/>
              <a:t>128 x 128, 256 x 256, etc.</a:t>
            </a:r>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1026" name="Picture 2" descr="http://betterphotographytutorials.com/wp-content/uploads/2011/11/SensorArray.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62674" y="2457450"/>
            <a:ext cx="412432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75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OpenCV | Open Source Computer vision software </a:t>
            </a:r>
          </a:p>
        </p:txBody>
      </p:sp>
      <p:sp>
        <p:nvSpPr>
          <p:cNvPr id="7" name="Content Placeholder 6"/>
          <p:cNvSpPr>
            <a:spLocks noGrp="1"/>
          </p:cNvSpPr>
          <p:nvPr>
            <p:ph idx="1"/>
          </p:nvPr>
        </p:nvSpPr>
        <p:spPr>
          <a:xfrm>
            <a:off x="1202919" y="2011680"/>
            <a:ext cx="9784080" cy="4411174"/>
          </a:xfrm>
        </p:spPr>
        <p:txBody>
          <a:bodyPr>
            <a:normAutofit/>
          </a:bodyPr>
          <a:lstStyle/>
          <a:p>
            <a:r>
              <a:rPr lang="en-US" dirty="0"/>
              <a:t>Library of programming functions mainly aimed at real-time computer vision</a:t>
            </a:r>
          </a:p>
          <a:p>
            <a:pPr lvl="1"/>
            <a:r>
              <a:rPr lang="en-US" dirty="0"/>
              <a:t>More than 2500 optimized algorithms</a:t>
            </a:r>
          </a:p>
          <a:p>
            <a:pPr lvl="1"/>
            <a:r>
              <a:rPr lang="en-US" dirty="0"/>
              <a:t>Includes comprehensive set of both classic and state-of-the-art computer vision and machine learning algorithms</a:t>
            </a:r>
          </a:p>
          <a:p>
            <a:r>
              <a:rPr lang="en-US" dirty="0"/>
              <a:t>Built to provide a common infrastructure for computer vision applications and to accelerate the use of machine perception in commercial products</a:t>
            </a:r>
          </a:p>
          <a:p>
            <a:pPr lvl="1"/>
            <a:r>
              <a:rPr lang="en-US" dirty="0"/>
              <a:t>Started as Intel research initiative</a:t>
            </a:r>
          </a:p>
          <a:p>
            <a:r>
              <a:rPr lang="en-US" dirty="0"/>
              <a:t>C++, C, Python, and Java interfaces</a:t>
            </a:r>
          </a:p>
          <a:p>
            <a:r>
              <a:rPr lang="en-US" dirty="0"/>
              <a:t>Supports Windows, Linux, Mac OS, iOS, and Android</a:t>
            </a:r>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239" y="4503102"/>
            <a:ext cx="2173688" cy="1919752"/>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Smooths the image, but detail is lost</a:t>
            </a:r>
          </a:p>
          <a:p>
            <a:pPr marL="0" indent="0">
              <a:buNone/>
            </a:pPr>
            <a:endParaRPr lang="en-US" dirty="0"/>
          </a:p>
          <a:p>
            <a:pPr marL="0" indent="0">
              <a:buNone/>
            </a:pPr>
            <a:r>
              <a:rPr lang="en-US" dirty="0"/>
              <a:t>Note: Interestingly, it didn’t seem to make much of a difference, even when trying to tune the denoising parameters </a:t>
            </a:r>
          </a:p>
          <a:p>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9</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1207</TotalTime>
  <Words>1880</Words>
  <Application>Microsoft Office PowerPoint</Application>
  <PresentationFormat>Widescreen</PresentationFormat>
  <Paragraphs>330</Paragraphs>
  <Slides>35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Algerian</vt:lpstr>
      <vt:lpstr>Arial</vt:lpstr>
      <vt:lpstr>Calibri</vt:lpstr>
      <vt:lpstr>Corbel</vt:lpstr>
      <vt:lpstr>Wingdings</vt:lpstr>
      <vt:lpstr>Wingdings 2</vt:lpstr>
      <vt:lpstr>Banded</vt:lpstr>
      <vt:lpstr>Automating PoP Stock Check</vt:lpstr>
      <vt:lpstr>Presentation Outline</vt:lpstr>
      <vt:lpstr>PopSpots</vt:lpstr>
      <vt:lpstr>Business Case</vt:lpstr>
      <vt:lpstr>Objectives</vt:lpstr>
      <vt:lpstr>Data Scope</vt:lpstr>
      <vt:lpstr>Image Data Structure</vt:lpstr>
      <vt:lpstr>OpenCV | Open Source Computer vision software </vt:lpstr>
      <vt:lpstr>Image preprocessing | image denoising</vt:lpstr>
      <vt:lpstr>Approach #1:  template matching</vt:lpstr>
      <vt:lpstr>Template matching | example output</vt:lpstr>
      <vt:lpstr>Kernel Convolution</vt:lpstr>
      <vt:lpstr>Sobel Edge Detection</vt:lpstr>
      <vt:lpstr>Sobel Edge detection</vt:lpstr>
      <vt:lpstr>Canny Edge Detection</vt:lpstr>
      <vt:lpstr>Canny edge detection</vt:lpstr>
      <vt:lpstr>Canny Edge Detection |  Hysteresis thresholding</vt:lpstr>
      <vt:lpstr>Sobel and Canny edge detection</vt:lpstr>
      <vt:lpstr>Template matching | example output with edges</vt:lpstr>
      <vt:lpstr>issues with template matching</vt:lpstr>
      <vt:lpstr>Pseudo-scale-invariance</vt:lpstr>
      <vt:lpstr>Pseudo-rotation-invariance</vt:lpstr>
      <vt:lpstr>ORB (Oriented-FASt and rotated-brief) algorithm</vt:lpstr>
      <vt:lpstr>Example of using ORB for feature matching</vt:lpstr>
      <vt:lpstr>Template/Feature Matching | Findings</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Brooks Beckelman</cp:lastModifiedBy>
  <cp:revision>97</cp:revision>
  <dcterms:created xsi:type="dcterms:W3CDTF">2016-11-26T23:58:17Z</dcterms:created>
  <dcterms:modified xsi:type="dcterms:W3CDTF">2016-11-30T19:49:57Z</dcterms:modified>
</cp:coreProperties>
</file>